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8" r:id="rId1"/>
  </p:sldMasterIdLst>
  <p:notesMasterIdLst>
    <p:notesMasterId r:id="rId22"/>
  </p:notesMasterIdLst>
  <p:sldIdLst>
    <p:sldId id="290" r:id="rId2"/>
    <p:sldId id="280" r:id="rId3"/>
    <p:sldId id="281" r:id="rId4"/>
    <p:sldId id="257" r:id="rId5"/>
    <p:sldId id="262" r:id="rId6"/>
    <p:sldId id="263" r:id="rId7"/>
    <p:sldId id="265" r:id="rId8"/>
    <p:sldId id="269" r:id="rId9"/>
    <p:sldId id="270" r:id="rId10"/>
    <p:sldId id="273" r:id="rId11"/>
    <p:sldId id="275" r:id="rId12"/>
    <p:sldId id="278" r:id="rId13"/>
    <p:sldId id="277" r:id="rId14"/>
    <p:sldId id="293" r:id="rId15"/>
    <p:sldId id="291" r:id="rId16"/>
    <p:sldId id="286" r:id="rId17"/>
    <p:sldId id="292" r:id="rId18"/>
    <p:sldId id="283" r:id="rId19"/>
    <p:sldId id="272" r:id="rId20"/>
    <p:sldId id="29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09CDD-B73A-7BFC-1BD5-1A976859F290}" v="706" dt="2023-05-20T19:31:36.092"/>
    <p1510:client id="{1B5CC1D9-485E-4D30-AF44-85AD61A25161}" v="1303" dt="2023-05-16T22:41:33.328"/>
    <p1510:client id="{2241D804-DF1E-48CC-8CE3-AAA93628BF46}" v="538" dt="2023-05-19T18:59:27.457"/>
    <p1510:client id="{348DBA37-018C-21F0-4B8D-3EA86328C993}" v="814" dt="2023-05-17T16:49:31.823"/>
    <p1510:client id="{363B15F3-5727-7BE4-EDD4-AC2F9668FBD7}" v="47" dt="2023-05-26T01:12:58.482"/>
    <p1510:client id="{39251705-B5EF-45A4-B057-CE383B85AAB2}" v="36" dt="2023-06-20T21:55:07.566"/>
    <p1510:client id="{7852912F-D651-899E-A840-CBA486FEADAB}" v="10" dt="2023-05-25T19:55:18.088"/>
    <p1510:client id="{7E3A4E43-E6C5-40BE-B145-0B5B7EA6A63C}" v="1033" dt="2023-05-20T01:17:49.882"/>
    <p1510:client id="{8C88C984-6C8B-A12C-2DE1-048868CA3B5A}" v="168" dt="2023-05-26T01:03:31.194"/>
    <p1510:client id="{A39F243A-8283-2807-45C0-1859C89A9D03}" v="1276" dt="2023-05-25T03:54:51.548"/>
    <p1510:client id="{AF14FF5C-4088-CC5A-9B72-813D2C6DDB1A}" v="20" dt="2023-06-21T12:22:37.270"/>
    <p1510:client id="{B8E0B808-C939-0D55-CCA1-A2BCDB43F810}" v="375" dt="2023-05-25T20:02:39.174"/>
    <p1510:client id="{BD3D1F79-1301-117B-28B8-A35D0093C998}" v="506" dt="2023-05-20T16:37:07.848"/>
    <p1510:client id="{CF4FD5B5-050E-4803-8431-8480122E4C5D}" v="530" dt="2023-05-18T18:34:09.018"/>
    <p1510:client id="{DE4C5E98-E569-4C74-A383-86447880E1D2}" v="262" dt="2023-05-18T22:28:53.722"/>
    <p1510:client id="{E549BBEF-DA51-288B-67E0-CFFE17BAC188}" v="2" dt="2023-06-18T03:49:44.2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057CB-583F-4B6D-8700-5F4A21CAE0CE}" type="datetimeFigureOut">
              <a:t>6/21/2023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1026DA-B1FB-4EED-B087-BD833FE6965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46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Plot shows collection efficiency of simulated points randomly distributed within TPC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398C95-AFA3-4326-B768-38C6FAA724C4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1763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14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00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29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298406" y="1830586"/>
            <a:ext cx="5000625" cy="442019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892969" y="1830586"/>
            <a:ext cx="5000625" cy="4420195"/>
          </a:xfrm>
          <a:prstGeom prst="rect">
            <a:avLst/>
          </a:prstGeom>
        </p:spPr>
        <p:txBody>
          <a:bodyPr/>
          <a:lstStyle>
            <a:lvl1pPr marL="241093" indent="-241093">
              <a:spcBef>
                <a:spcPts val="2250"/>
              </a:spcBef>
              <a:defRPr sz="1969"/>
            </a:lvl1pPr>
            <a:lvl2pPr marL="482186" indent="-241093">
              <a:spcBef>
                <a:spcPts val="2250"/>
              </a:spcBef>
              <a:defRPr sz="1969"/>
            </a:lvl2pPr>
            <a:lvl3pPr marL="723279" indent="-241093">
              <a:spcBef>
                <a:spcPts val="2250"/>
              </a:spcBef>
              <a:defRPr sz="1969"/>
            </a:lvl3pPr>
            <a:lvl4pPr marL="964372" indent="-241093">
              <a:spcBef>
                <a:spcPts val="2250"/>
              </a:spcBef>
              <a:defRPr sz="1969"/>
            </a:lvl4pPr>
            <a:lvl5pPr marL="1205465" indent="-241093">
              <a:spcBef>
                <a:spcPts val="2250"/>
              </a:spcBef>
              <a:defRPr sz="1969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6919401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85819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99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06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59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92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622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33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65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41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8032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80" r:id="rId2"/>
    <p:sldLayoutId id="2147484081" r:id="rId3"/>
    <p:sldLayoutId id="2147484082" r:id="rId4"/>
    <p:sldLayoutId id="2147484083" r:id="rId5"/>
    <p:sldLayoutId id="2147484084" r:id="rId6"/>
    <p:sldLayoutId id="2147484085" r:id="rId7"/>
    <p:sldLayoutId id="2147484086" r:id="rId8"/>
    <p:sldLayoutId id="2147484087" r:id="rId9"/>
    <p:sldLayoutId id="2147484088" r:id="rId10"/>
    <p:sldLayoutId id="2147484089" r:id="rId11"/>
    <p:sldLayoutId id="2147484090" r:id="rId12"/>
    <p:sldLayoutId id="2147484091" r:id="rId13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F5252F-1F95-D549-595D-9E2209BC7C78}"/>
              </a:ext>
            </a:extLst>
          </p:cNvPr>
          <p:cNvSpPr txBox="1"/>
          <p:nvPr/>
        </p:nvSpPr>
        <p:spPr>
          <a:xfrm>
            <a:off x="480252" y="845243"/>
            <a:ext cx="1128272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600" cap="all" dirty="0">
                <a:solidFill>
                  <a:srgbClr val="4D1434"/>
                </a:solidFill>
                <a:ea typeface="+mn-lt"/>
                <a:cs typeface="+mn-lt"/>
              </a:rPr>
              <a:t>DISPLACEMENT DEVICE FOR ION EXTRACTION IN </a:t>
            </a:r>
            <a:r>
              <a:rPr lang="en-US" sz="3600" cap="all" err="1">
                <a:solidFill>
                  <a:srgbClr val="4D1434"/>
                </a:solidFill>
                <a:ea typeface="+mn-lt"/>
                <a:cs typeface="+mn-lt"/>
              </a:rPr>
              <a:t>LX</a:t>
            </a:r>
            <a:r>
              <a:rPr lang="en-US" sz="3600" err="1">
                <a:solidFill>
                  <a:srgbClr val="4D1434"/>
                </a:solidFill>
                <a:ea typeface="+mn-lt"/>
                <a:cs typeface="+mn-lt"/>
              </a:rPr>
              <a:t>e</a:t>
            </a:r>
            <a:endParaRPr lang="en-US" sz="3600">
              <a:solidFill>
                <a:srgbClr val="4D1434"/>
              </a:solidFill>
              <a:ea typeface="+mn-lt"/>
              <a:cs typeface="+mn-lt"/>
            </a:endParaRPr>
          </a:p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7B2B077D-886F-0415-1455-2B8720404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0013" y="2818644"/>
            <a:ext cx="2743200" cy="9901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C1B88D7-27CC-8022-3081-027210E9FCF8}"/>
              </a:ext>
            </a:extLst>
          </p:cNvPr>
          <p:cNvSpPr txBox="1"/>
          <p:nvPr/>
        </p:nvSpPr>
        <p:spPr>
          <a:xfrm>
            <a:off x="2324420" y="4379898"/>
            <a:ext cx="759438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/>
              <a:t>Ryan </a:t>
            </a:r>
            <a:r>
              <a:rPr lang="en-US" sz="2400" dirty="0" err="1"/>
              <a:t>Elmansali</a:t>
            </a:r>
            <a:endParaRPr lang="en-US" sz="2400" dirty="0"/>
          </a:p>
          <a:p>
            <a:pPr algn="ctr"/>
            <a:r>
              <a:rPr lang="en-US" sz="2400" dirty="0"/>
              <a:t>Supervisor: Dr. Razvan </a:t>
            </a:r>
            <a:r>
              <a:rPr lang="en-US" sz="2400" dirty="0" err="1"/>
              <a:t>Gornea</a:t>
            </a:r>
            <a:endParaRPr lang="en-US" sz="2400" dirty="0"/>
          </a:p>
          <a:p>
            <a:pPr algn="ctr"/>
            <a:r>
              <a:rPr lang="en-US" sz="2400" dirty="0"/>
              <a:t>CAP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627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8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10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12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14">
            <a:extLst>
              <a:ext uri="{FF2B5EF4-FFF2-40B4-BE49-F238E27FC236}">
                <a16:creationId xmlns:a16="http://schemas.microsoft.com/office/drawing/2014/main" id="{993F09C6-4F57-4B05-9592-E253D8BC6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16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18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Shape 143">
            <a:extLst>
              <a:ext uri="{FF2B5EF4-FFF2-40B4-BE49-F238E27FC236}">
                <a16:creationId xmlns:a16="http://schemas.microsoft.com/office/drawing/2014/main" id="{EEE4B25F-1282-1776-10CF-B9C3C715C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0" y="826346"/>
            <a:ext cx="3171905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defTabSz="420624">
              <a:defRPr sz="5760"/>
            </a:lvl1pPr>
          </a:lstStyle>
          <a:p>
            <a:pPr defTabSz="457200"/>
            <a:r>
              <a:rPr lang="en-US" sz="2400">
                <a:solidFill>
                  <a:srgbClr val="FFFFFF"/>
                </a:solidFill>
              </a:rPr>
              <a:t>Star Test</a:t>
            </a:r>
          </a:p>
        </p:txBody>
      </p:sp>
      <p:grpSp>
        <p:nvGrpSpPr>
          <p:cNvPr id="34" name="Group 20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2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3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Shape 146">
            <a:extLst>
              <a:ext uri="{FF2B5EF4-FFF2-40B4-BE49-F238E27FC236}">
                <a16:creationId xmlns:a16="http://schemas.microsoft.com/office/drawing/2014/main" id="{35ED6C19-D2EE-C05E-EB9F-0F159535451A}"/>
              </a:ext>
            </a:extLst>
          </p:cNvPr>
          <p:cNvSpPr/>
          <p:nvPr/>
        </p:nvSpPr>
        <p:spPr>
          <a:xfrm>
            <a:off x="764110" y="2052084"/>
            <a:ext cx="3033249" cy="385622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5020102010507070707" pitchFamily="18" charset="2"/>
              <a:buChar char="•"/>
            </a:pPr>
            <a:r>
              <a:rPr lang="en-US" sz="2000">
                <a:solidFill>
                  <a:srgbClr val="FFFFFF"/>
                </a:solidFill>
              </a:rPr>
              <a:t>Touched ten corners of a star</a:t>
            </a:r>
            <a:endParaRPr lang="en-US"/>
          </a:p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5020102010507070707" pitchFamily="18" charset="2"/>
              <a:buChar char="•"/>
            </a:pPr>
            <a:endParaRPr lang="en-US" sz="2000">
              <a:solidFill>
                <a:srgbClr val="FFFFFF"/>
              </a:solidFill>
            </a:endParaRPr>
          </a:p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5020102010507070707" pitchFamily="18" charset="2"/>
              <a:buChar char="•"/>
            </a:pPr>
            <a:r>
              <a:rPr lang="en-US" sz="2000">
                <a:solidFill>
                  <a:srgbClr val="FFFFFF"/>
                </a:solidFill>
              </a:rPr>
              <a:t>All points touched are at desired position within resolution of track pad (0.11 mm)</a:t>
            </a:r>
          </a:p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5020102010507070707" pitchFamily="18" charset="2"/>
              <a:buChar char="•"/>
            </a:pPr>
            <a:endParaRPr lang="en-US" sz="2000">
              <a:solidFill>
                <a:srgbClr val="FFFFFF"/>
              </a:solidFill>
            </a:endParaRPr>
          </a:p>
          <a:p>
            <a:pPr marL="342900" indent="-342900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5020102010507070707" pitchFamily="18" charset="2"/>
              <a:buChar char="•"/>
            </a:pPr>
            <a:r>
              <a:rPr lang="en-US" sz="2000">
                <a:solidFill>
                  <a:srgbClr val="FFFFFF"/>
                </a:solidFill>
              </a:rPr>
              <a:t>Repeat 3 consecutive times</a:t>
            </a:r>
          </a:p>
          <a:p>
            <a:pPr marL="160655" indent="-160655" defTabSz="4572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endParaRPr lang="en-US" sz="1600">
              <a:solidFill>
                <a:srgbClr val="FFFFFF"/>
              </a:solidFill>
            </a:endParaRPr>
          </a:p>
        </p:txBody>
      </p:sp>
      <p:pic>
        <p:nvPicPr>
          <p:cNvPr id="4" name="star_new.png">
            <a:extLst>
              <a:ext uri="{FF2B5EF4-FFF2-40B4-BE49-F238E27FC236}">
                <a16:creationId xmlns:a16="http://schemas.microsoft.com/office/drawing/2014/main" id="{DFD0C737-B944-95C2-0500-403CAA172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453" y="948413"/>
            <a:ext cx="6613200" cy="495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96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54">
            <a:extLst>
              <a:ext uri="{FF2B5EF4-FFF2-40B4-BE49-F238E27FC236}">
                <a16:creationId xmlns:a16="http://schemas.microsoft.com/office/drawing/2014/main" id="{71B62618-0D02-4C29-88C5-1EDF7F32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1E2747F4-A0AE-425C-B527-E3E32461F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9707F29A-1576-479E-B227-0D6498601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F17B26C7-6F2F-453C-9C08-71E199E52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34F459-5E16-5FC4-4065-EC8F97123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ION Collection efficiency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FB83CD-E7E1-B3DB-463F-F04048470110}"/>
              </a:ext>
            </a:extLst>
          </p:cNvPr>
          <p:cNvSpPr txBox="1"/>
          <p:nvPr/>
        </p:nvSpPr>
        <p:spPr>
          <a:xfrm>
            <a:off x="581426" y="2150248"/>
            <a:ext cx="5483837" cy="44585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  <a:buChar char="•"/>
            </a:pPr>
            <a:r>
              <a:rPr lang="en-CA" sz="2400">
                <a:solidFill>
                  <a:schemeClr val="tx2"/>
                </a:solidFill>
                <a:cs typeface="Arial"/>
              </a:rPr>
              <a:t>L</a:t>
            </a:r>
            <a:r>
              <a:rPr lang="en-US" sz="2400" err="1">
                <a:solidFill>
                  <a:schemeClr val="tx2"/>
                </a:solidFill>
                <a:cs typeface="Arial"/>
              </a:rPr>
              <a:t>ikelihood</a:t>
            </a:r>
            <a:r>
              <a:rPr lang="en-US" sz="2400">
                <a:solidFill>
                  <a:schemeClr val="tx2"/>
                </a:solidFill>
                <a:cs typeface="Arial"/>
              </a:rPr>
              <a:t> that a certain event will</a:t>
            </a:r>
            <a:endParaRPr lang="en-US">
              <a:solidFill>
                <a:schemeClr val="tx2"/>
              </a:solidFill>
              <a:cs typeface="Arial"/>
            </a:endParaRPr>
          </a:p>
          <a:p>
            <a:pPr>
              <a:lnSpc>
                <a:spcPct val="150000"/>
              </a:lnSpc>
            </a:pPr>
            <a:r>
              <a:rPr lang="en-US" sz="2400">
                <a:solidFill>
                  <a:schemeClr val="tx2"/>
                </a:solidFill>
                <a:cs typeface="Arial"/>
              </a:rPr>
              <a:t>be collected by capillary probe ​</a:t>
            </a:r>
            <a:endParaRPr lang="en-US">
              <a:solidFill>
                <a:schemeClr val="tx2"/>
              </a:solidFill>
              <a:cs typeface="Arial"/>
            </a:endParaRPr>
          </a:p>
          <a:p>
            <a:pPr>
              <a:lnSpc>
                <a:spcPct val="150000"/>
              </a:lnSpc>
              <a:buChar char="•"/>
            </a:pPr>
            <a:r>
              <a:rPr lang="en-CA" sz="2400">
                <a:solidFill>
                  <a:schemeClr val="tx2"/>
                </a:solidFill>
                <a:cs typeface="Arial"/>
              </a:rPr>
              <a:t>Considers</a:t>
            </a:r>
            <a:r>
              <a:rPr lang="en-US" sz="2400">
                <a:solidFill>
                  <a:schemeClr val="tx2"/>
                </a:solidFill>
                <a:cs typeface="Arial"/>
              </a:rPr>
              <a:t>:</a:t>
            </a:r>
            <a:r>
              <a:rPr lang="en-CA" sz="2400">
                <a:solidFill>
                  <a:schemeClr val="tx2"/>
                </a:solidFill>
                <a:cs typeface="Arial"/>
              </a:rPr>
              <a:t>​</a:t>
            </a:r>
            <a:endParaRPr lang="en-US">
              <a:solidFill>
                <a:schemeClr val="tx2"/>
              </a:solidFill>
              <a:cs typeface="Arial"/>
            </a:endParaRPr>
          </a:p>
          <a:p>
            <a:pPr lvl="1">
              <a:lnSpc>
                <a:spcPct val="150000"/>
              </a:lnSpc>
              <a:buChar char="•"/>
            </a:pPr>
            <a:r>
              <a:rPr lang="en-US" sz="2400">
                <a:solidFill>
                  <a:schemeClr val="tx2"/>
                </a:solidFill>
                <a:cs typeface="Arial"/>
              </a:rPr>
              <a:t>Accessibility of event position</a:t>
            </a:r>
            <a:r>
              <a:rPr lang="en-CA" sz="2400">
                <a:solidFill>
                  <a:schemeClr val="tx2"/>
                </a:solidFill>
                <a:cs typeface="Arial"/>
              </a:rPr>
              <a:t>​</a:t>
            </a:r>
          </a:p>
          <a:p>
            <a:pPr lvl="1">
              <a:lnSpc>
                <a:spcPct val="150000"/>
              </a:lnSpc>
              <a:buChar char="•"/>
            </a:pPr>
            <a:r>
              <a:rPr lang="en-US" sz="2400">
                <a:solidFill>
                  <a:schemeClr val="tx2"/>
                </a:solidFill>
                <a:cs typeface="Arial"/>
              </a:rPr>
              <a:t>Time to reach event position (</a:t>
            </a:r>
            <a:r>
              <a:rPr lang="en-CA" sz="2400">
                <a:solidFill>
                  <a:schemeClr val="tx2"/>
                </a:solidFill>
                <a:cs typeface="Arial"/>
              </a:rPr>
              <a:t>3.1 m radioactive </a:t>
            </a:r>
            <a:r>
              <a:rPr lang="en-US" sz="2400">
                <a:solidFill>
                  <a:schemeClr val="tx2"/>
                </a:solidFill>
                <a:cs typeface="Arial"/>
              </a:rPr>
              <a:t>ion lifetime)</a:t>
            </a:r>
            <a:r>
              <a:rPr lang="en-CA" sz="2400">
                <a:solidFill>
                  <a:schemeClr val="tx2"/>
                </a:solidFill>
                <a:cs typeface="Arial"/>
              </a:rPr>
              <a:t>​</a:t>
            </a:r>
          </a:p>
          <a:p>
            <a:pPr lvl="1">
              <a:lnSpc>
                <a:spcPct val="150000"/>
              </a:lnSpc>
              <a:buChar char="•"/>
            </a:pPr>
            <a:r>
              <a:rPr lang="en-US" sz="2400">
                <a:solidFill>
                  <a:schemeClr val="tx2"/>
                </a:solidFill>
                <a:cs typeface="Arial"/>
              </a:rPr>
              <a:t>Random walk of ion after detection</a:t>
            </a:r>
            <a:r>
              <a:rPr lang="en-CA" sz="2400">
                <a:solidFill>
                  <a:schemeClr val="tx2"/>
                </a:solidFill>
                <a:cs typeface="Arial"/>
              </a:rPr>
              <a:t>​</a:t>
            </a:r>
          </a:p>
          <a:p>
            <a:pPr lvl="1">
              <a:lnSpc>
                <a:spcPct val="150000"/>
              </a:lnSpc>
              <a:buChar char="•"/>
            </a:pPr>
            <a:r>
              <a:rPr lang="en-US" sz="2400">
                <a:solidFill>
                  <a:schemeClr val="tx2"/>
                </a:solidFill>
                <a:cs typeface="Arial"/>
              </a:rPr>
              <a:t>Volume collected by probe ​</a:t>
            </a:r>
          </a:p>
        </p:txBody>
      </p:sp>
      <p:pic>
        <p:nvPicPr>
          <p:cNvPr id="17" name="image10.gif" descr="Chart&#10;&#10;Description automatically generated">
            <a:extLst>
              <a:ext uri="{FF2B5EF4-FFF2-40B4-BE49-F238E27FC236}">
                <a16:creationId xmlns:a16="http://schemas.microsoft.com/office/drawing/2014/main" id="{F1AC29B6-FEB2-D842-73B4-9FFACBD9259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131811" y="2485581"/>
            <a:ext cx="5145543" cy="3892167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hape 135">
            <a:extLst>
              <a:ext uri="{FF2B5EF4-FFF2-40B4-BE49-F238E27FC236}">
                <a16:creationId xmlns:a16="http://schemas.microsoft.com/office/drawing/2014/main" id="{4B0CD5B1-9D92-8E47-EFAF-4465CB85BCE2}"/>
              </a:ext>
            </a:extLst>
          </p:cNvPr>
          <p:cNvSpPr/>
          <p:nvPr/>
        </p:nvSpPr>
        <p:spPr>
          <a:xfrm>
            <a:off x="7415424" y="3468814"/>
            <a:ext cx="2620635" cy="2731488"/>
          </a:xfrm>
          <a:prstGeom prst="rect">
            <a:avLst/>
          </a:prstGeom>
          <a:ln w="38100">
            <a:solidFill>
              <a:srgbClr val="000000"/>
            </a:solidFill>
            <a:miter/>
          </a:ln>
        </p:spPr>
        <p:txBody>
          <a:bodyPr lIns="34289" tIns="34289" rIns="34289" bIns="34289" anchor="ctr"/>
          <a:lstStyle/>
          <a:p>
            <a:pPr defTabSz="914367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1687"/>
          </a:p>
        </p:txBody>
      </p:sp>
    </p:spTree>
    <p:extLst>
      <p:ext uri="{BB962C8B-B14F-4D97-AF65-F5344CB8AC3E}">
        <p14:creationId xmlns:p14="http://schemas.microsoft.com/office/powerpoint/2010/main" val="4068895050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Rectangle 179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993F09C6-4F57-4B05-9592-E253D8BC6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879A26B8-6C4E-452B-ADD3-ED324A7AB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9B4167E1-E2B0-4192-8DA2-6967DDFF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560996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xfrm>
            <a:off x="762121" y="960723"/>
            <a:ext cx="4968489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ION Collection Efficiency</a:t>
            </a: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D03E4FEE-2E6A-44AB-B6BA-C1AD0CD6D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60581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0817EB59-13B3-43DA-9B91-A7CC174A6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4318" y="457200"/>
            <a:ext cx="5600007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3" name="Shape 163"/>
          <p:cNvSpPr>
            <a:spLocks noGrp="1"/>
          </p:cNvSpPr>
          <p:nvPr>
            <p:ph type="body" sz="half" idx="1"/>
          </p:nvPr>
        </p:nvSpPr>
        <p:spPr>
          <a:xfrm>
            <a:off x="783387" y="2254102"/>
            <a:ext cx="4947221" cy="3650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40665" indent="-240665">
              <a:spcBef>
                <a:spcPct val="20000"/>
              </a:spcBef>
              <a:buFont typeface="Arial" panose="05020102010507070707" pitchFamily="18" charset="2"/>
              <a:buChar char="•"/>
              <a:defRPr sz="2212"/>
            </a:pPr>
            <a:r>
              <a:rPr lang="en-US" sz="2212">
                <a:solidFill>
                  <a:srgbClr val="FFFFFF"/>
                </a:solidFill>
              </a:rPr>
              <a:t>Monte Carlo of 1000 points randomly placed inside TPC</a:t>
            </a:r>
            <a:endParaRPr lang="en-US"/>
          </a:p>
          <a:p>
            <a:pPr marL="240665" indent="-240665">
              <a:spcBef>
                <a:spcPct val="20000"/>
              </a:spcBef>
              <a:buFont typeface="Arial" panose="05020102010507070707" pitchFamily="18" charset="2"/>
              <a:buChar char="•"/>
              <a:defRPr sz="2212"/>
            </a:pPr>
            <a:r>
              <a:rPr lang="en-US" sz="2200">
                <a:solidFill>
                  <a:srgbClr val="FFFFFF"/>
                </a:solidFill>
              </a:rPr>
              <a:t>Collection process simulated 2500 at each point</a:t>
            </a:r>
          </a:p>
          <a:p>
            <a:pPr marL="240665" indent="-240665">
              <a:spcBef>
                <a:spcPct val="20000"/>
              </a:spcBef>
              <a:buFont typeface="Arial" panose="05020102010507070707" pitchFamily="18" charset="2"/>
              <a:buChar char="•"/>
              <a:defRPr sz="2212"/>
            </a:pPr>
            <a:r>
              <a:rPr lang="en-US" sz="2212">
                <a:solidFill>
                  <a:srgbClr val="FFFFFF"/>
                </a:solidFill>
              </a:rPr>
              <a:t>Escape and radioactive decay are the loss mechanisms</a:t>
            </a:r>
          </a:p>
          <a:p>
            <a:pPr marL="240665" indent="-240665">
              <a:spcBef>
                <a:spcPct val="20000"/>
              </a:spcBef>
              <a:buFont typeface="Arial" panose="05020102010507070707" pitchFamily="18" charset="2"/>
              <a:buChar char="•"/>
              <a:defRPr sz="2212"/>
            </a:pPr>
            <a:r>
              <a:rPr lang="en-US" sz="2212">
                <a:solidFill>
                  <a:srgbClr val="FFFFFF"/>
                </a:solidFill>
              </a:rPr>
              <a:t>Low efficiency points: hard to access with probe tip, won’t attempt extraction</a:t>
            </a:r>
          </a:p>
        </p:txBody>
      </p:sp>
      <p:pic>
        <p:nvPicPr>
          <p:cNvPr id="2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407780D5-EF36-7CF5-7C41-FE0CEF199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551" y="965377"/>
            <a:ext cx="5187350" cy="509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058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/>
          </p:cNvSpPr>
          <p:nvPr>
            <p:ph type="body" sz="half" idx="1"/>
          </p:nvPr>
        </p:nvSpPr>
        <p:spPr>
          <a:xfrm>
            <a:off x="453998" y="4392905"/>
            <a:ext cx="11321340" cy="1941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r>
              <a:rPr lang="en-CA" sz="2400"/>
              <a:t>Only </a:t>
            </a:r>
            <a:r>
              <a:rPr sz="2400"/>
              <a:t>15% of points within TPC are directly accessible by probe tip → allow for a 2.5, 5 or 7mm lateral deviation</a:t>
            </a:r>
            <a:endParaRPr lang="en-US" sz="2400"/>
          </a:p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r>
              <a:rPr sz="2400"/>
              <a:t>90% of points inside TPC are accessible within 8 mm of probe tip</a:t>
            </a:r>
            <a:r>
              <a:rPr lang="en-US" sz="2400"/>
              <a:t> </a:t>
            </a:r>
            <a:endParaRPr sz="2400">
              <a:cs typeface="Calibri" panose="020F0502020204030204"/>
            </a:endParaRPr>
          </a:p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r>
              <a:rPr sz="2400"/>
              <a:t>Trade-off individual event collection efficiency to greatly increase total accessible events</a:t>
            </a:r>
            <a:endParaRPr sz="2400">
              <a:cs typeface="Calibri"/>
            </a:endParaRPr>
          </a:p>
        </p:txBody>
      </p:sp>
      <p:pic>
        <p:nvPicPr>
          <p:cNvPr id="2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9ADE2E8D-0EBD-65C5-02B3-F59649F3F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900" y="715211"/>
            <a:ext cx="3784600" cy="3674979"/>
          </a:xfrm>
          <a:prstGeom prst="rect">
            <a:avLst/>
          </a:prstGeom>
        </p:spPr>
      </p:pic>
      <p:pic>
        <p:nvPicPr>
          <p:cNvPr id="8" name="Picture 8" descr="Chart&#10;&#10;Description automatically generated">
            <a:extLst>
              <a:ext uri="{FF2B5EF4-FFF2-40B4-BE49-F238E27FC236}">
                <a16:creationId xmlns:a16="http://schemas.microsoft.com/office/drawing/2014/main" id="{D181DE08-381A-A231-814F-D1B4E4D11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93" y="938053"/>
            <a:ext cx="4088990" cy="3132200"/>
          </a:xfrm>
          <a:prstGeom prst="rect">
            <a:avLst/>
          </a:prstGeom>
        </p:spPr>
      </p:pic>
      <p:pic>
        <p:nvPicPr>
          <p:cNvPr id="9" name="Picture 9" descr="Chart&#10;&#10;Description automatically generated">
            <a:extLst>
              <a:ext uri="{FF2B5EF4-FFF2-40B4-BE49-F238E27FC236}">
                <a16:creationId xmlns:a16="http://schemas.microsoft.com/office/drawing/2014/main" id="{2E9C83AF-87FC-D536-B082-A090AA380B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9162" y="940650"/>
            <a:ext cx="4128653" cy="31040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CDAA786-2BAC-AE14-ACCB-BC3AD7514A16}"/>
              </a:ext>
            </a:extLst>
          </p:cNvPr>
          <p:cNvCxnSpPr/>
          <p:nvPr/>
        </p:nvCxnSpPr>
        <p:spPr>
          <a:xfrm flipV="1">
            <a:off x="3340205" y="2242548"/>
            <a:ext cx="2400614" cy="7607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AD30D76-B1B3-8000-B0B3-E04DACBC76F0}"/>
              </a:ext>
            </a:extLst>
          </p:cNvPr>
          <p:cNvCxnSpPr>
            <a:cxnSpLocks/>
          </p:cNvCxnSpPr>
          <p:nvPr/>
        </p:nvCxnSpPr>
        <p:spPr>
          <a:xfrm flipH="1" flipV="1">
            <a:off x="6874372" y="1600201"/>
            <a:ext cx="2794840" cy="10567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549023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/>
          </p:cNvSpPr>
          <p:nvPr>
            <p:ph type="body" sz="half" idx="1"/>
          </p:nvPr>
        </p:nvSpPr>
        <p:spPr>
          <a:xfrm>
            <a:off x="453998" y="4392905"/>
            <a:ext cx="11321340" cy="1941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r>
              <a:rPr lang="en-US" sz="2400" dirty="0">
                <a:cs typeface="Calibri" panose="020F0502020204030204"/>
              </a:rPr>
              <a:t>Must enter TPC through one of the cathode holes</a:t>
            </a:r>
            <a:endParaRPr lang="en-US" dirty="0"/>
          </a:p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r>
              <a:rPr lang="en-US" sz="2400" dirty="0">
                <a:cs typeface="Calibri" panose="020F0502020204030204"/>
              </a:rPr>
              <a:t>Probe has an effective thickness of ¼ inches in diameter </a:t>
            </a:r>
            <a:endParaRPr lang="en-US" dirty="0"/>
          </a:p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r>
              <a:rPr lang="en-US" sz="2400" dirty="0">
                <a:cs typeface="Calibri" panose="020F0502020204030204"/>
              </a:rPr>
              <a:t>High, outer-ring points are not reasonably reached</a:t>
            </a:r>
          </a:p>
        </p:txBody>
      </p:sp>
      <p:pic>
        <p:nvPicPr>
          <p:cNvPr id="8" name="Picture 8" descr="A picture containing pole, lamp&#10;&#10;Description automatically generated">
            <a:extLst>
              <a:ext uri="{FF2B5EF4-FFF2-40B4-BE49-F238E27FC236}">
                <a16:creationId xmlns:a16="http://schemas.microsoft.com/office/drawing/2014/main" id="{35E09728-222B-45A6-77B0-9EE40661C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922" y="906307"/>
            <a:ext cx="3684350" cy="5605082"/>
          </a:xfrm>
          <a:prstGeom prst="rect">
            <a:avLst/>
          </a:prstGeom>
        </p:spPr>
      </p:pic>
      <p:pic>
        <p:nvPicPr>
          <p:cNvPr id="2" name="Picture 2" descr="A picture containing engine&#10;&#10;Description automatically generated">
            <a:extLst>
              <a:ext uri="{FF2B5EF4-FFF2-40B4-BE49-F238E27FC236}">
                <a16:creationId xmlns:a16="http://schemas.microsoft.com/office/drawing/2014/main" id="{EE754598-24A7-3780-ACB4-FF5195131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94" y="904779"/>
            <a:ext cx="4052119" cy="3100426"/>
          </a:xfrm>
          <a:prstGeom prst="rect">
            <a:avLst/>
          </a:prstGeom>
        </p:spPr>
      </p:pic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F471D7D-AA57-9320-7771-ECB24530B2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5061" y="861948"/>
            <a:ext cx="3285639" cy="3261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2127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41CE1E-1E13-00BC-4A5A-A90089163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Conclusions + Future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4DDF6-6E98-F847-E2F6-6ED21E1193FD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887107" y="2270201"/>
            <a:ext cx="9353432" cy="4420195"/>
          </a:xfrm>
        </p:spPr>
        <p:txBody>
          <a:bodyPr/>
          <a:lstStyle/>
          <a:p>
            <a:pPr marL="240665" indent="-240665">
              <a:buFont typeface="Arial" panose="05020102010507070707" pitchFamily="18" charset="2"/>
              <a:buChar char="•"/>
            </a:pPr>
            <a:r>
              <a:rPr lang="en-US" sz="2400" dirty="0"/>
              <a:t>Developed programmable 3D motion device capable of delivering fast, smooth and precise motion</a:t>
            </a:r>
          </a:p>
          <a:p>
            <a:pPr marL="240665" indent="-240665">
              <a:buFont typeface="Arial" panose="05020102010507070707" pitchFamily="18" charset="2"/>
              <a:buChar char="•"/>
            </a:pPr>
            <a:r>
              <a:rPr lang="en-US" sz="2400" dirty="0"/>
              <a:t> Monte Carlo results show how we can make the most out of our limiting geometry for ion collection </a:t>
            </a:r>
          </a:p>
          <a:p>
            <a:pPr marL="240665" indent="-240665">
              <a:buFont typeface="Arial" panose="05020102010507070707" pitchFamily="18" charset="2"/>
              <a:buChar char="•"/>
            </a:pPr>
            <a:r>
              <a:rPr lang="en-US" sz="2400" dirty="0"/>
              <a:t>Full targeted extraction later this summer!</a:t>
            </a:r>
            <a:endParaRPr lang="en-US" dirty="0"/>
          </a:p>
          <a:p>
            <a:pPr marL="240665" indent="-240665">
              <a:buFont typeface="Arial" panose="05020102010507070707" pitchFamily="18" charset="2"/>
              <a:buChar char="•"/>
            </a:pPr>
            <a:endParaRPr lang="en-US" sz="1950"/>
          </a:p>
          <a:p>
            <a:pPr marL="240665" indent="-240665">
              <a:buFont typeface="Arial" panose="05020102010507070707" pitchFamily="18" charset="2"/>
              <a:buChar char="•"/>
            </a:pPr>
            <a:endParaRPr lang="en-US" sz="1950"/>
          </a:p>
        </p:txBody>
      </p:sp>
    </p:spTree>
    <p:extLst>
      <p:ext uri="{BB962C8B-B14F-4D97-AF65-F5344CB8AC3E}">
        <p14:creationId xmlns:p14="http://schemas.microsoft.com/office/powerpoint/2010/main" val="275442856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B0AED90-A584-7295-0739-8B1815E95600}"/>
              </a:ext>
            </a:extLst>
          </p:cNvPr>
          <p:cNvSpPr>
            <a:spLocks noGrp="1"/>
          </p:cNvSpPr>
          <p:nvPr>
            <p:ph type="pic" sz="half" idx="13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3BA8FD-08BC-AA74-C841-099EFB6D4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9F60F-E3BD-40F3-9775-B8B654238454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/>
              <a:t>Supervisor: Dr. Razvan </a:t>
            </a:r>
            <a:r>
              <a:rPr lang="en-US" sz="2400" err="1"/>
              <a:t>Gornea</a:t>
            </a:r>
            <a:endParaRPr lang="en-US" sz="2400"/>
          </a:p>
          <a:p>
            <a:pPr marL="0" indent="0">
              <a:buNone/>
            </a:pPr>
            <a:r>
              <a:rPr lang="en-US" sz="2400"/>
              <a:t>Collaborators: Dr. Robert Collister, Raad Shaikh</a:t>
            </a:r>
          </a:p>
          <a:p>
            <a:pPr marL="0" indent="0">
              <a:buNone/>
            </a:pPr>
            <a:endParaRPr lang="en-US" sz="1950"/>
          </a:p>
        </p:txBody>
      </p:sp>
    </p:spTree>
    <p:extLst>
      <p:ext uri="{BB962C8B-B14F-4D97-AF65-F5344CB8AC3E}">
        <p14:creationId xmlns:p14="http://schemas.microsoft.com/office/powerpoint/2010/main" val="92794937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2FE64-AAB4-F174-CDBF-D7D53C727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BED9F-C9A9-06D1-52FA-31C40E550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801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D7E5E-347F-F372-B421-68F92C00C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Time Projection Chamber (TPC)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11855-49A7-3931-BA71-2E5210532F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956" y="1992112"/>
            <a:ext cx="594360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05435" indent="-305435">
              <a:buFont typeface="Arial" panose="05020102010507070707" pitchFamily="18" charset="2"/>
              <a:buChar char="•"/>
            </a:pPr>
            <a:r>
              <a:rPr lang="en-US" sz="2400">
                <a:cs typeface="Calibri"/>
              </a:rPr>
              <a:t>Particle detection device with 3D event reconstruction</a:t>
            </a:r>
            <a:endParaRPr lang="en-US"/>
          </a:p>
          <a:p>
            <a:pPr marL="305435" indent="-305435">
              <a:buFont typeface="Arial" panose="05020102010507070707" pitchFamily="18" charset="2"/>
              <a:buChar char="•"/>
            </a:pPr>
            <a:r>
              <a:rPr lang="en-US" sz="2400">
                <a:cs typeface="Calibri"/>
              </a:rPr>
              <a:t>Gas or liquid sensitive volume (often inert noble elements)</a:t>
            </a:r>
            <a:endParaRPr lang="en-US" sz="2400"/>
          </a:p>
          <a:p>
            <a:pPr marL="305435" indent="-305435">
              <a:buFont typeface="Arial" panose="05020102010507070707" pitchFamily="18" charset="2"/>
              <a:buChar char="•"/>
            </a:pPr>
            <a:r>
              <a:rPr lang="en-US" sz="2400">
                <a:cs typeface="Calibri"/>
              </a:rPr>
              <a:t>High energy particles ionize medium </a:t>
            </a:r>
          </a:p>
          <a:p>
            <a:pPr marL="305435" indent="-305435">
              <a:buFont typeface="Arial" panose="05020102010507070707" pitchFamily="18" charset="2"/>
              <a:buChar char="•"/>
            </a:pPr>
            <a:r>
              <a:rPr lang="en-US" sz="2400">
                <a:cs typeface="Calibri"/>
              </a:rPr>
              <a:t>E-field drifts e</a:t>
            </a:r>
            <a:r>
              <a:rPr lang="en-US" sz="2400" baseline="30000">
                <a:cs typeface="Calibri"/>
              </a:rPr>
              <a:t>- </a:t>
            </a:r>
            <a:r>
              <a:rPr lang="en-US" sz="2400"/>
              <a:t>to charge collection plane (anode)</a:t>
            </a:r>
            <a:endParaRPr lang="en-US" sz="2400">
              <a:cs typeface="Calibri"/>
            </a:endParaRPr>
          </a:p>
          <a:p>
            <a:pPr marL="305435" indent="-305435">
              <a:buFont typeface="Arial" panose="05020102010507070707" pitchFamily="18" charset="2"/>
              <a:buChar char="•"/>
            </a:pPr>
            <a:r>
              <a:rPr lang="en-US" sz="2400">
                <a:cs typeface="Calibri"/>
              </a:rPr>
              <a:t>PMTs for light collection to detect scintillation photons</a:t>
            </a: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7BC4A9-62A5-53AE-8FBE-802DFDC3BC3B}"/>
              </a:ext>
            </a:extLst>
          </p:cNvPr>
          <p:cNvSpPr txBox="1"/>
          <p:nvPr/>
        </p:nvSpPr>
        <p:spPr>
          <a:xfrm>
            <a:off x="7709297" y="5373020"/>
            <a:ext cx="222646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Z position reconstruction comes from </a:t>
            </a:r>
            <a:r>
              <a:rPr lang="en-US">
                <a:ea typeface="+mn-lt"/>
                <a:cs typeface="+mn-lt"/>
              </a:rPr>
              <a:t>e</a:t>
            </a:r>
            <a:r>
              <a:rPr lang="en-US" baseline="30000">
                <a:ea typeface="+mn-lt"/>
                <a:cs typeface="+mn-lt"/>
              </a:rPr>
              <a:t>- </a:t>
            </a:r>
            <a:r>
              <a:rPr lang="en-US"/>
              <a:t>drift timing </a:t>
            </a:r>
          </a:p>
          <a:p>
            <a:endParaRPr lang="en-US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2494C2-606B-1BE2-3853-CF66DAE0554C}"/>
              </a:ext>
            </a:extLst>
          </p:cNvPr>
          <p:cNvSpPr txBox="1"/>
          <p:nvPr/>
        </p:nvSpPr>
        <p:spPr>
          <a:xfrm>
            <a:off x="9976537" y="5353411"/>
            <a:ext cx="201115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Grid segmentation of wires allows for X-Y reconstruction</a:t>
            </a:r>
            <a:endParaRPr lang="en-US"/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B67386A6-8376-D9B0-8164-7BF50E25E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9878" y="1508142"/>
            <a:ext cx="5499915" cy="4120134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F9B48C1-AC39-2254-8235-04F0A8DCF92A}"/>
              </a:ext>
            </a:extLst>
          </p:cNvPr>
          <p:cNvGrpSpPr>
            <a:grpSpLocks noChangeAspect="1"/>
          </p:cNvGrpSpPr>
          <p:nvPr/>
        </p:nvGrpSpPr>
        <p:grpSpPr bwMode="auto">
          <a:xfrm rot="16200000">
            <a:off x="9262403" y="2079128"/>
            <a:ext cx="828676" cy="1468440"/>
            <a:chOff x="1993636" y="2753519"/>
            <a:chExt cx="522" cy="925"/>
          </a:xfrm>
        </p:grpSpPr>
        <p:sp>
          <p:nvSpPr>
            <p:cNvPr id="5" name="Freeform 147">
              <a:extLst>
                <a:ext uri="{FF2B5EF4-FFF2-40B4-BE49-F238E27FC236}">
                  <a16:creationId xmlns:a16="http://schemas.microsoft.com/office/drawing/2014/main" id="{9E0D0F5E-0DCF-3F9F-760D-72065A888D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3798" y="2753608"/>
              <a:ext cx="218" cy="285"/>
            </a:xfrm>
            <a:custGeom>
              <a:avLst/>
              <a:gdLst/>
              <a:ahLst/>
              <a:cxnLst>
                <a:cxn ang="0">
                  <a:pos x="219" y="435"/>
                </a:cxn>
                <a:cxn ang="0">
                  <a:pos x="308" y="345"/>
                </a:cxn>
                <a:cxn ang="0">
                  <a:pos x="249" y="315"/>
                </a:cxn>
                <a:cxn ang="0">
                  <a:pos x="239" y="345"/>
                </a:cxn>
                <a:cxn ang="0">
                  <a:pos x="199" y="335"/>
                </a:cxn>
                <a:cxn ang="0">
                  <a:pos x="189" y="296"/>
                </a:cxn>
                <a:cxn ang="0">
                  <a:pos x="129" y="315"/>
                </a:cxn>
                <a:cxn ang="0">
                  <a:pos x="139" y="236"/>
                </a:cxn>
                <a:cxn ang="0">
                  <a:pos x="169" y="226"/>
                </a:cxn>
                <a:cxn ang="0">
                  <a:pos x="179" y="256"/>
                </a:cxn>
                <a:cxn ang="0">
                  <a:pos x="239" y="266"/>
                </a:cxn>
                <a:cxn ang="0">
                  <a:pos x="358" y="206"/>
                </a:cxn>
                <a:cxn ang="0">
                  <a:pos x="278" y="186"/>
                </a:cxn>
                <a:cxn ang="0">
                  <a:pos x="239" y="176"/>
                </a:cxn>
                <a:cxn ang="0">
                  <a:pos x="239" y="17"/>
                </a:cxn>
                <a:cxn ang="0">
                  <a:pos x="189" y="37"/>
                </a:cxn>
                <a:cxn ang="0">
                  <a:pos x="149" y="157"/>
                </a:cxn>
                <a:cxn ang="0">
                  <a:pos x="70" y="97"/>
                </a:cxn>
                <a:cxn ang="0">
                  <a:pos x="30" y="147"/>
                </a:cxn>
                <a:cxn ang="0">
                  <a:pos x="60" y="166"/>
                </a:cxn>
                <a:cxn ang="0">
                  <a:pos x="80" y="196"/>
                </a:cxn>
                <a:cxn ang="0">
                  <a:pos x="60" y="286"/>
                </a:cxn>
                <a:cxn ang="0">
                  <a:pos x="0" y="296"/>
                </a:cxn>
              </a:cxnLst>
              <a:rect l="0" t="0" r="r" b="b"/>
              <a:pathLst>
                <a:path w="362" h="435">
                  <a:moveTo>
                    <a:pt x="219" y="435"/>
                  </a:moveTo>
                  <a:cubicBezTo>
                    <a:pt x="253" y="384"/>
                    <a:pt x="243" y="367"/>
                    <a:pt x="308" y="345"/>
                  </a:cubicBezTo>
                  <a:cubicBezTo>
                    <a:pt x="304" y="342"/>
                    <a:pt x="260" y="309"/>
                    <a:pt x="249" y="315"/>
                  </a:cubicBezTo>
                  <a:cubicBezTo>
                    <a:pt x="240" y="320"/>
                    <a:pt x="242" y="335"/>
                    <a:pt x="239" y="345"/>
                  </a:cubicBezTo>
                  <a:cubicBezTo>
                    <a:pt x="226" y="342"/>
                    <a:pt x="209" y="345"/>
                    <a:pt x="199" y="335"/>
                  </a:cubicBezTo>
                  <a:cubicBezTo>
                    <a:pt x="189" y="326"/>
                    <a:pt x="200" y="304"/>
                    <a:pt x="189" y="296"/>
                  </a:cubicBezTo>
                  <a:cubicBezTo>
                    <a:pt x="188" y="295"/>
                    <a:pt x="130" y="315"/>
                    <a:pt x="129" y="315"/>
                  </a:cubicBezTo>
                  <a:cubicBezTo>
                    <a:pt x="132" y="289"/>
                    <a:pt x="128" y="260"/>
                    <a:pt x="139" y="236"/>
                  </a:cubicBezTo>
                  <a:cubicBezTo>
                    <a:pt x="143" y="226"/>
                    <a:pt x="160" y="221"/>
                    <a:pt x="169" y="226"/>
                  </a:cubicBezTo>
                  <a:cubicBezTo>
                    <a:pt x="178" y="231"/>
                    <a:pt x="170" y="251"/>
                    <a:pt x="179" y="256"/>
                  </a:cubicBezTo>
                  <a:cubicBezTo>
                    <a:pt x="197" y="266"/>
                    <a:pt x="219" y="263"/>
                    <a:pt x="239" y="266"/>
                  </a:cubicBezTo>
                  <a:cubicBezTo>
                    <a:pt x="294" y="257"/>
                    <a:pt x="339" y="264"/>
                    <a:pt x="358" y="206"/>
                  </a:cubicBezTo>
                  <a:cubicBezTo>
                    <a:pt x="339" y="149"/>
                    <a:pt x="362" y="186"/>
                    <a:pt x="278" y="186"/>
                  </a:cubicBezTo>
                  <a:cubicBezTo>
                    <a:pt x="265" y="186"/>
                    <a:pt x="252" y="179"/>
                    <a:pt x="239" y="176"/>
                  </a:cubicBezTo>
                  <a:cubicBezTo>
                    <a:pt x="226" y="125"/>
                    <a:pt x="259" y="66"/>
                    <a:pt x="239" y="17"/>
                  </a:cubicBezTo>
                  <a:cubicBezTo>
                    <a:pt x="232" y="0"/>
                    <a:pt x="206" y="30"/>
                    <a:pt x="189" y="37"/>
                  </a:cubicBezTo>
                  <a:cubicBezTo>
                    <a:pt x="180" y="81"/>
                    <a:pt x="163" y="115"/>
                    <a:pt x="149" y="157"/>
                  </a:cubicBezTo>
                  <a:cubicBezTo>
                    <a:pt x="112" y="144"/>
                    <a:pt x="103" y="119"/>
                    <a:pt x="70" y="97"/>
                  </a:cubicBezTo>
                  <a:cubicBezTo>
                    <a:pt x="59" y="105"/>
                    <a:pt x="20" y="122"/>
                    <a:pt x="30" y="147"/>
                  </a:cubicBezTo>
                  <a:cubicBezTo>
                    <a:pt x="34" y="158"/>
                    <a:pt x="50" y="160"/>
                    <a:pt x="60" y="166"/>
                  </a:cubicBezTo>
                  <a:cubicBezTo>
                    <a:pt x="67" y="176"/>
                    <a:pt x="79" y="184"/>
                    <a:pt x="80" y="196"/>
                  </a:cubicBezTo>
                  <a:cubicBezTo>
                    <a:pt x="80" y="196"/>
                    <a:pt x="70" y="276"/>
                    <a:pt x="60" y="286"/>
                  </a:cubicBezTo>
                  <a:cubicBezTo>
                    <a:pt x="47" y="299"/>
                    <a:pt x="16" y="296"/>
                    <a:pt x="0" y="296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" name="Freeform 148">
              <a:extLst>
                <a:ext uri="{FF2B5EF4-FFF2-40B4-BE49-F238E27FC236}">
                  <a16:creationId xmlns:a16="http://schemas.microsoft.com/office/drawing/2014/main" id="{A814C70D-79C8-5759-EC4C-E660BCEC3E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93808" y="2753893"/>
              <a:ext cx="186" cy="410"/>
            </a:xfrm>
            <a:custGeom>
              <a:avLst/>
              <a:gdLst/>
              <a:ahLst/>
              <a:cxnLst>
                <a:cxn ang="0">
                  <a:pos x="192" y="0"/>
                </a:cxn>
                <a:cxn ang="0">
                  <a:pos x="112" y="59"/>
                </a:cxn>
                <a:cxn ang="0">
                  <a:pos x="182" y="109"/>
                </a:cxn>
                <a:cxn ang="0">
                  <a:pos x="232" y="99"/>
                </a:cxn>
                <a:cxn ang="0">
                  <a:pos x="252" y="69"/>
                </a:cxn>
                <a:cxn ang="0">
                  <a:pos x="281" y="49"/>
                </a:cxn>
                <a:cxn ang="0">
                  <a:pos x="281" y="149"/>
                </a:cxn>
                <a:cxn ang="0">
                  <a:pos x="222" y="168"/>
                </a:cxn>
                <a:cxn ang="0">
                  <a:pos x="152" y="188"/>
                </a:cxn>
                <a:cxn ang="0">
                  <a:pos x="43" y="168"/>
                </a:cxn>
                <a:cxn ang="0">
                  <a:pos x="53" y="218"/>
                </a:cxn>
                <a:cxn ang="0">
                  <a:pos x="122" y="228"/>
                </a:cxn>
                <a:cxn ang="0">
                  <a:pos x="112" y="317"/>
                </a:cxn>
                <a:cxn ang="0">
                  <a:pos x="23" y="307"/>
                </a:cxn>
                <a:cxn ang="0">
                  <a:pos x="3" y="278"/>
                </a:cxn>
                <a:cxn ang="0">
                  <a:pos x="23" y="357"/>
                </a:cxn>
                <a:cxn ang="0">
                  <a:pos x="73" y="446"/>
                </a:cxn>
                <a:cxn ang="0">
                  <a:pos x="182" y="476"/>
                </a:cxn>
                <a:cxn ang="0">
                  <a:pos x="202" y="506"/>
                </a:cxn>
                <a:cxn ang="0">
                  <a:pos x="172" y="625"/>
                </a:cxn>
              </a:cxnLst>
              <a:rect l="0" t="0" r="r" b="b"/>
              <a:pathLst>
                <a:path w="308" h="625">
                  <a:moveTo>
                    <a:pt x="192" y="0"/>
                  </a:moveTo>
                  <a:cubicBezTo>
                    <a:pt x="177" y="44"/>
                    <a:pt x="156" y="48"/>
                    <a:pt x="112" y="59"/>
                  </a:cubicBezTo>
                  <a:cubicBezTo>
                    <a:pt x="182" y="82"/>
                    <a:pt x="165" y="59"/>
                    <a:pt x="182" y="109"/>
                  </a:cubicBezTo>
                  <a:cubicBezTo>
                    <a:pt x="199" y="106"/>
                    <a:pt x="217" y="107"/>
                    <a:pt x="232" y="99"/>
                  </a:cubicBezTo>
                  <a:cubicBezTo>
                    <a:pt x="242" y="93"/>
                    <a:pt x="244" y="78"/>
                    <a:pt x="252" y="69"/>
                  </a:cubicBezTo>
                  <a:cubicBezTo>
                    <a:pt x="260" y="61"/>
                    <a:pt x="271" y="56"/>
                    <a:pt x="281" y="49"/>
                  </a:cubicBezTo>
                  <a:cubicBezTo>
                    <a:pt x="292" y="81"/>
                    <a:pt x="308" y="114"/>
                    <a:pt x="281" y="149"/>
                  </a:cubicBezTo>
                  <a:cubicBezTo>
                    <a:pt x="268" y="165"/>
                    <a:pt x="222" y="168"/>
                    <a:pt x="222" y="168"/>
                  </a:cubicBezTo>
                  <a:cubicBezTo>
                    <a:pt x="205" y="220"/>
                    <a:pt x="195" y="217"/>
                    <a:pt x="152" y="188"/>
                  </a:cubicBezTo>
                  <a:cubicBezTo>
                    <a:pt x="114" y="132"/>
                    <a:pt x="99" y="149"/>
                    <a:pt x="43" y="168"/>
                  </a:cubicBezTo>
                  <a:cubicBezTo>
                    <a:pt x="46" y="185"/>
                    <a:pt x="39" y="208"/>
                    <a:pt x="53" y="218"/>
                  </a:cubicBezTo>
                  <a:cubicBezTo>
                    <a:pt x="72" y="232"/>
                    <a:pt x="110" y="208"/>
                    <a:pt x="122" y="228"/>
                  </a:cubicBezTo>
                  <a:cubicBezTo>
                    <a:pt x="137" y="254"/>
                    <a:pt x="115" y="287"/>
                    <a:pt x="112" y="317"/>
                  </a:cubicBezTo>
                  <a:cubicBezTo>
                    <a:pt x="82" y="314"/>
                    <a:pt x="51" y="317"/>
                    <a:pt x="23" y="307"/>
                  </a:cubicBezTo>
                  <a:cubicBezTo>
                    <a:pt x="12" y="303"/>
                    <a:pt x="8" y="267"/>
                    <a:pt x="3" y="278"/>
                  </a:cubicBezTo>
                  <a:cubicBezTo>
                    <a:pt x="0" y="283"/>
                    <a:pt x="17" y="345"/>
                    <a:pt x="23" y="357"/>
                  </a:cubicBezTo>
                  <a:cubicBezTo>
                    <a:pt x="32" y="376"/>
                    <a:pt x="55" y="435"/>
                    <a:pt x="73" y="446"/>
                  </a:cubicBezTo>
                  <a:cubicBezTo>
                    <a:pt x="98" y="461"/>
                    <a:pt x="153" y="470"/>
                    <a:pt x="182" y="476"/>
                  </a:cubicBezTo>
                  <a:cubicBezTo>
                    <a:pt x="189" y="486"/>
                    <a:pt x="201" y="494"/>
                    <a:pt x="202" y="506"/>
                  </a:cubicBezTo>
                  <a:cubicBezTo>
                    <a:pt x="208" y="561"/>
                    <a:pt x="172" y="577"/>
                    <a:pt x="172" y="625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Text Box 149">
              <a:extLst>
                <a:ext uri="{FF2B5EF4-FFF2-40B4-BE49-F238E27FC236}">
                  <a16:creationId xmlns:a16="http://schemas.microsoft.com/office/drawing/2014/main" id="{FC3827F8-E4ED-94B3-788F-193DB43106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5400000">
              <a:off x="1993743" y="2753533"/>
              <a:ext cx="214" cy="186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000" tIns="46800" rIns="90000" bIns="4680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3000"/>
                </a:lnSpc>
                <a:tabLst>
                  <a:tab pos="0" algn="l"/>
                  <a:tab pos="457177" algn="l"/>
                  <a:tab pos="914353" algn="l"/>
                  <a:tab pos="1371530" algn="l"/>
                  <a:tab pos="1828706" algn="l"/>
                  <a:tab pos="2285883" algn="l"/>
                  <a:tab pos="2743060" algn="l"/>
                  <a:tab pos="3200236" algn="l"/>
                  <a:tab pos="3657413" algn="l"/>
                  <a:tab pos="4114590" algn="l"/>
                  <a:tab pos="4571766" algn="l"/>
                  <a:tab pos="5028942" algn="l"/>
                  <a:tab pos="5486119" algn="l"/>
                  <a:tab pos="5943296" algn="l"/>
                  <a:tab pos="6400473" algn="l"/>
                  <a:tab pos="6857649" algn="l"/>
                  <a:tab pos="7314825" algn="l"/>
                  <a:tab pos="7772002" algn="l"/>
                  <a:tab pos="8229179" algn="l"/>
                  <a:tab pos="8686355" algn="l"/>
                  <a:tab pos="9143532" algn="l"/>
                </a:tabLst>
              </a:pPr>
              <a:r>
                <a:rPr lang="en-US" sz="1400">
                  <a:solidFill>
                    <a:srgbClr val="FF0000"/>
                  </a:solidFill>
                  <a:latin typeface="Arial" charset="0"/>
                  <a:ea typeface="ＭＳ Ｐゴシック" pitchFamily="34" charset="-128"/>
                </a:rPr>
                <a:t>e-</a:t>
              </a:r>
            </a:p>
          </p:txBody>
        </p:sp>
        <p:sp>
          <p:nvSpPr>
            <p:cNvPr id="10" name="Text Box 150">
              <a:extLst>
                <a:ext uri="{FF2B5EF4-FFF2-40B4-BE49-F238E27FC236}">
                  <a16:creationId xmlns:a16="http://schemas.microsoft.com/office/drawing/2014/main" id="{44AA6677-78DB-38E4-1B85-258DE371DD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5400000">
              <a:off x="1993670" y="2753716"/>
              <a:ext cx="214" cy="186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000" tIns="46800" rIns="90000" bIns="4680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3000"/>
                </a:lnSpc>
                <a:tabLst>
                  <a:tab pos="0" algn="l"/>
                  <a:tab pos="457177" algn="l"/>
                  <a:tab pos="914353" algn="l"/>
                  <a:tab pos="1371530" algn="l"/>
                  <a:tab pos="1828706" algn="l"/>
                  <a:tab pos="2285883" algn="l"/>
                  <a:tab pos="2743060" algn="l"/>
                  <a:tab pos="3200236" algn="l"/>
                  <a:tab pos="3657413" algn="l"/>
                  <a:tab pos="4114590" algn="l"/>
                  <a:tab pos="4571766" algn="l"/>
                  <a:tab pos="5028942" algn="l"/>
                  <a:tab pos="5486119" algn="l"/>
                  <a:tab pos="5943296" algn="l"/>
                  <a:tab pos="6400473" algn="l"/>
                  <a:tab pos="6857649" algn="l"/>
                  <a:tab pos="7314825" algn="l"/>
                  <a:tab pos="7772002" algn="l"/>
                  <a:tab pos="8229179" algn="l"/>
                  <a:tab pos="8686355" algn="l"/>
                  <a:tab pos="9143532" algn="l"/>
                </a:tabLst>
              </a:pPr>
              <a:r>
                <a:rPr lang="en-US" sz="1400">
                  <a:solidFill>
                    <a:srgbClr val="FF0000"/>
                  </a:solidFill>
                  <a:latin typeface="Arial" charset="0"/>
                  <a:ea typeface="ＭＳ Ｐゴシック" pitchFamily="34" charset="-128"/>
                </a:rPr>
                <a:t>e-</a:t>
              </a:r>
            </a:p>
          </p:txBody>
        </p:sp>
        <p:sp>
          <p:nvSpPr>
            <p:cNvPr id="11" name="Text Box 151">
              <a:extLst>
                <a:ext uri="{FF2B5EF4-FFF2-40B4-BE49-F238E27FC236}">
                  <a16:creationId xmlns:a16="http://schemas.microsoft.com/office/drawing/2014/main" id="{4D872021-E24A-EBDE-0E15-48B9AFC778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5400000">
              <a:off x="1993958" y="2753572"/>
              <a:ext cx="214" cy="186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000" tIns="46800" rIns="90000" bIns="4680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3000"/>
                </a:lnSpc>
                <a:tabLst>
                  <a:tab pos="0" algn="l"/>
                  <a:tab pos="457177" algn="l"/>
                  <a:tab pos="914353" algn="l"/>
                  <a:tab pos="1371530" algn="l"/>
                  <a:tab pos="1828706" algn="l"/>
                  <a:tab pos="2285883" algn="l"/>
                  <a:tab pos="2743060" algn="l"/>
                  <a:tab pos="3200236" algn="l"/>
                  <a:tab pos="3657413" algn="l"/>
                  <a:tab pos="4114590" algn="l"/>
                  <a:tab pos="4571766" algn="l"/>
                  <a:tab pos="5028942" algn="l"/>
                  <a:tab pos="5486119" algn="l"/>
                  <a:tab pos="5943296" algn="l"/>
                  <a:tab pos="6400473" algn="l"/>
                  <a:tab pos="6857649" algn="l"/>
                  <a:tab pos="7314825" algn="l"/>
                  <a:tab pos="7772002" algn="l"/>
                  <a:tab pos="8229179" algn="l"/>
                  <a:tab pos="8686355" algn="l"/>
                  <a:tab pos="9143532" algn="l"/>
                </a:tabLst>
              </a:pPr>
              <a:r>
                <a:rPr lang="en-US" sz="1400">
                  <a:solidFill>
                    <a:srgbClr val="FF0000"/>
                  </a:solidFill>
                  <a:latin typeface="Arial" charset="0"/>
                  <a:ea typeface="ＭＳ Ｐゴシック" pitchFamily="34" charset="-128"/>
                </a:rPr>
                <a:t>e-</a:t>
              </a:r>
            </a:p>
          </p:txBody>
        </p:sp>
        <p:sp>
          <p:nvSpPr>
            <p:cNvPr id="12" name="Text Box 152">
              <a:extLst>
                <a:ext uri="{FF2B5EF4-FFF2-40B4-BE49-F238E27FC236}">
                  <a16:creationId xmlns:a16="http://schemas.microsoft.com/office/drawing/2014/main" id="{B4BE4F79-C209-1FD1-B450-44A46426B2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5400000">
              <a:off x="1993622" y="2754013"/>
              <a:ext cx="214" cy="186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000" tIns="46800" rIns="90000" bIns="4680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3000"/>
                </a:lnSpc>
                <a:tabLst>
                  <a:tab pos="0" algn="l"/>
                  <a:tab pos="457177" algn="l"/>
                  <a:tab pos="914353" algn="l"/>
                  <a:tab pos="1371530" algn="l"/>
                  <a:tab pos="1828706" algn="l"/>
                  <a:tab pos="2285883" algn="l"/>
                  <a:tab pos="2743060" algn="l"/>
                  <a:tab pos="3200236" algn="l"/>
                  <a:tab pos="3657413" algn="l"/>
                  <a:tab pos="4114590" algn="l"/>
                  <a:tab pos="4571766" algn="l"/>
                  <a:tab pos="5028942" algn="l"/>
                  <a:tab pos="5486119" algn="l"/>
                  <a:tab pos="5943296" algn="l"/>
                  <a:tab pos="6400473" algn="l"/>
                  <a:tab pos="6857649" algn="l"/>
                  <a:tab pos="7314825" algn="l"/>
                  <a:tab pos="7772002" algn="l"/>
                  <a:tab pos="8229179" algn="l"/>
                  <a:tab pos="8686355" algn="l"/>
                  <a:tab pos="9143532" algn="l"/>
                </a:tabLst>
              </a:pPr>
              <a:r>
                <a:rPr lang="en-US" sz="1400">
                  <a:solidFill>
                    <a:srgbClr val="FF0000"/>
                  </a:solidFill>
                  <a:latin typeface="Arial" charset="0"/>
                  <a:ea typeface="ＭＳ Ｐゴシック" pitchFamily="34" charset="-128"/>
                </a:rPr>
                <a:t>e-</a:t>
              </a:r>
            </a:p>
          </p:txBody>
        </p:sp>
        <p:sp>
          <p:nvSpPr>
            <p:cNvPr id="13" name="Text Box 153">
              <a:extLst>
                <a:ext uri="{FF2B5EF4-FFF2-40B4-BE49-F238E27FC236}">
                  <a16:creationId xmlns:a16="http://schemas.microsoft.com/office/drawing/2014/main" id="{8272D05C-351B-AA77-7AC5-A934A1A6DF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5400000">
              <a:off x="1993814" y="2754061"/>
              <a:ext cx="214" cy="186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000" tIns="46800" rIns="90000" bIns="4680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3000"/>
                </a:lnSpc>
                <a:tabLst>
                  <a:tab pos="0" algn="l"/>
                  <a:tab pos="457177" algn="l"/>
                  <a:tab pos="914353" algn="l"/>
                  <a:tab pos="1371530" algn="l"/>
                  <a:tab pos="1828706" algn="l"/>
                  <a:tab pos="2285883" algn="l"/>
                  <a:tab pos="2743060" algn="l"/>
                  <a:tab pos="3200236" algn="l"/>
                  <a:tab pos="3657413" algn="l"/>
                  <a:tab pos="4114590" algn="l"/>
                  <a:tab pos="4571766" algn="l"/>
                  <a:tab pos="5028942" algn="l"/>
                  <a:tab pos="5486119" algn="l"/>
                  <a:tab pos="5943296" algn="l"/>
                  <a:tab pos="6400473" algn="l"/>
                  <a:tab pos="6857649" algn="l"/>
                  <a:tab pos="7314825" algn="l"/>
                  <a:tab pos="7772002" algn="l"/>
                  <a:tab pos="8229179" algn="l"/>
                  <a:tab pos="8686355" algn="l"/>
                  <a:tab pos="9143532" algn="l"/>
                </a:tabLst>
              </a:pPr>
              <a:r>
                <a:rPr lang="en-US" sz="1400">
                  <a:solidFill>
                    <a:srgbClr val="FF0000"/>
                  </a:solidFill>
                  <a:latin typeface="Arial" charset="0"/>
                  <a:ea typeface="ＭＳ Ｐゴシック" pitchFamily="34" charset="-128"/>
                </a:rPr>
                <a:t>e-</a:t>
              </a:r>
            </a:p>
          </p:txBody>
        </p:sp>
        <p:sp>
          <p:nvSpPr>
            <p:cNvPr id="14" name="Text Box 154">
              <a:extLst>
                <a:ext uri="{FF2B5EF4-FFF2-40B4-BE49-F238E27FC236}">
                  <a16:creationId xmlns:a16="http://schemas.microsoft.com/office/drawing/2014/main" id="{7DEB32E8-344D-1CE2-424E-15F56B7915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5400000">
              <a:off x="1993766" y="2754244"/>
              <a:ext cx="214" cy="186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000" tIns="46800" rIns="90000" bIns="4680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3000"/>
                </a:lnSpc>
                <a:tabLst>
                  <a:tab pos="0" algn="l"/>
                  <a:tab pos="457177" algn="l"/>
                  <a:tab pos="914353" algn="l"/>
                  <a:tab pos="1371530" algn="l"/>
                  <a:tab pos="1828706" algn="l"/>
                  <a:tab pos="2285883" algn="l"/>
                  <a:tab pos="2743060" algn="l"/>
                  <a:tab pos="3200236" algn="l"/>
                  <a:tab pos="3657413" algn="l"/>
                  <a:tab pos="4114590" algn="l"/>
                  <a:tab pos="4571766" algn="l"/>
                  <a:tab pos="5028942" algn="l"/>
                  <a:tab pos="5486119" algn="l"/>
                  <a:tab pos="5943296" algn="l"/>
                  <a:tab pos="6400473" algn="l"/>
                  <a:tab pos="6857649" algn="l"/>
                  <a:tab pos="7314825" algn="l"/>
                  <a:tab pos="7772002" algn="l"/>
                  <a:tab pos="8229179" algn="l"/>
                  <a:tab pos="8686355" algn="l"/>
                  <a:tab pos="9143532" algn="l"/>
                </a:tabLst>
              </a:pPr>
              <a:r>
                <a:rPr lang="en-US" sz="1400">
                  <a:solidFill>
                    <a:srgbClr val="FF0000"/>
                  </a:solidFill>
                  <a:latin typeface="Arial" charset="0"/>
                  <a:ea typeface="ＭＳ Ｐゴシック" pitchFamily="34" charset="-128"/>
                </a:rPr>
                <a:t>e-</a:t>
              </a:r>
            </a:p>
          </p:txBody>
        </p:sp>
      </p:grpSp>
      <p:sp>
        <p:nvSpPr>
          <p:cNvPr id="15" name="32-Point Star 211">
            <a:extLst>
              <a:ext uri="{FF2B5EF4-FFF2-40B4-BE49-F238E27FC236}">
                <a16:creationId xmlns:a16="http://schemas.microsoft.com/office/drawing/2014/main" id="{CC22A273-D286-BF4E-E5F8-E7105CC5E195}"/>
              </a:ext>
            </a:extLst>
          </p:cNvPr>
          <p:cNvSpPr/>
          <p:nvPr/>
        </p:nvSpPr>
        <p:spPr bwMode="auto">
          <a:xfrm>
            <a:off x="9346935" y="2636395"/>
            <a:ext cx="477838" cy="202261"/>
          </a:xfrm>
          <a:prstGeom prst="star32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91AE883-7BF9-F378-3B1C-F89F92777E0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62043" y="2712639"/>
            <a:ext cx="46037" cy="49212"/>
          </a:xfrm>
          <a:prstGeom prst="ellipse">
            <a:avLst/>
          </a:prstGeom>
          <a:solidFill>
            <a:srgbClr val="FF0000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91435" tIns="45718" rIns="91435" bIns="45718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F47EBF0D-413E-BDDE-CDA5-2F0C329A16F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039358" y="2549381"/>
            <a:ext cx="1143000" cy="463552"/>
            <a:chOff x="3889905" y="3803253"/>
            <a:chExt cx="720" cy="292"/>
          </a:xfrm>
        </p:grpSpPr>
        <p:sp>
          <p:nvSpPr>
            <p:cNvPr id="30" name="Freeform 158">
              <a:extLst>
                <a:ext uri="{FF2B5EF4-FFF2-40B4-BE49-F238E27FC236}">
                  <a16:creationId xmlns:a16="http://schemas.microsoft.com/office/drawing/2014/main" id="{A5687356-0576-0A6C-1FD1-5CE0352CF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0335" y="3803253"/>
              <a:ext cx="290" cy="63"/>
            </a:xfrm>
            <a:custGeom>
              <a:avLst/>
              <a:gdLst/>
              <a:ahLst/>
              <a:cxnLst>
                <a:cxn ang="0">
                  <a:pos x="0" y="96"/>
                </a:cxn>
                <a:cxn ang="0">
                  <a:pos x="96" y="0"/>
                </a:cxn>
                <a:cxn ang="0">
                  <a:pos x="192" y="96"/>
                </a:cxn>
                <a:cxn ang="0">
                  <a:pos x="288" y="0"/>
                </a:cxn>
                <a:cxn ang="0">
                  <a:pos x="384" y="96"/>
                </a:cxn>
                <a:cxn ang="0">
                  <a:pos x="480" y="0"/>
                </a:cxn>
                <a:cxn ang="0">
                  <a:pos x="576" y="96"/>
                </a:cxn>
                <a:cxn ang="0">
                  <a:pos x="720" y="48"/>
                </a:cxn>
              </a:cxnLst>
              <a:rect l="0" t="0" r="r" b="b"/>
              <a:pathLst>
                <a:path w="720" h="104">
                  <a:moveTo>
                    <a:pt x="0" y="96"/>
                  </a:moveTo>
                  <a:cubicBezTo>
                    <a:pt x="32" y="48"/>
                    <a:pt x="64" y="0"/>
                    <a:pt x="96" y="0"/>
                  </a:cubicBezTo>
                  <a:cubicBezTo>
                    <a:pt x="128" y="0"/>
                    <a:pt x="160" y="96"/>
                    <a:pt x="192" y="96"/>
                  </a:cubicBezTo>
                  <a:cubicBezTo>
                    <a:pt x="224" y="96"/>
                    <a:pt x="256" y="0"/>
                    <a:pt x="288" y="0"/>
                  </a:cubicBezTo>
                  <a:cubicBezTo>
                    <a:pt x="320" y="0"/>
                    <a:pt x="352" y="96"/>
                    <a:pt x="384" y="96"/>
                  </a:cubicBezTo>
                  <a:cubicBezTo>
                    <a:pt x="416" y="96"/>
                    <a:pt x="448" y="0"/>
                    <a:pt x="480" y="0"/>
                  </a:cubicBezTo>
                  <a:cubicBezTo>
                    <a:pt x="512" y="0"/>
                    <a:pt x="536" y="88"/>
                    <a:pt x="576" y="96"/>
                  </a:cubicBezTo>
                  <a:cubicBezTo>
                    <a:pt x="616" y="104"/>
                    <a:pt x="668" y="76"/>
                    <a:pt x="720" y="48"/>
                  </a:cubicBezTo>
                </a:path>
              </a:pathLst>
            </a:custGeom>
            <a:noFill/>
            <a:ln w="19050">
              <a:solidFill>
                <a:srgbClr val="00B0F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1" name="Freeform 159">
              <a:extLst>
                <a:ext uri="{FF2B5EF4-FFF2-40B4-BE49-F238E27FC236}">
                  <a16:creationId xmlns:a16="http://schemas.microsoft.com/office/drawing/2014/main" id="{B46C374A-2E6E-B4AE-76C6-259EF68580E9}"/>
                </a:ext>
              </a:extLst>
            </p:cNvPr>
            <p:cNvSpPr>
              <a:spLocks/>
            </p:cNvSpPr>
            <p:nvPr/>
          </p:nvSpPr>
          <p:spPr bwMode="auto">
            <a:xfrm rot="1860000">
              <a:off x="3890311" y="3803441"/>
              <a:ext cx="290" cy="63"/>
            </a:xfrm>
            <a:custGeom>
              <a:avLst/>
              <a:gdLst/>
              <a:ahLst/>
              <a:cxnLst>
                <a:cxn ang="0">
                  <a:pos x="0" y="96"/>
                </a:cxn>
                <a:cxn ang="0">
                  <a:pos x="96" y="0"/>
                </a:cxn>
                <a:cxn ang="0">
                  <a:pos x="192" y="96"/>
                </a:cxn>
                <a:cxn ang="0">
                  <a:pos x="288" y="0"/>
                </a:cxn>
                <a:cxn ang="0">
                  <a:pos x="384" y="96"/>
                </a:cxn>
                <a:cxn ang="0">
                  <a:pos x="480" y="0"/>
                </a:cxn>
                <a:cxn ang="0">
                  <a:pos x="576" y="96"/>
                </a:cxn>
                <a:cxn ang="0">
                  <a:pos x="720" y="48"/>
                </a:cxn>
              </a:cxnLst>
              <a:rect l="0" t="0" r="r" b="b"/>
              <a:pathLst>
                <a:path w="720" h="104">
                  <a:moveTo>
                    <a:pt x="0" y="96"/>
                  </a:moveTo>
                  <a:cubicBezTo>
                    <a:pt x="32" y="48"/>
                    <a:pt x="64" y="0"/>
                    <a:pt x="96" y="0"/>
                  </a:cubicBezTo>
                  <a:cubicBezTo>
                    <a:pt x="128" y="0"/>
                    <a:pt x="160" y="96"/>
                    <a:pt x="192" y="96"/>
                  </a:cubicBezTo>
                  <a:cubicBezTo>
                    <a:pt x="224" y="96"/>
                    <a:pt x="256" y="0"/>
                    <a:pt x="288" y="0"/>
                  </a:cubicBezTo>
                  <a:cubicBezTo>
                    <a:pt x="320" y="0"/>
                    <a:pt x="352" y="96"/>
                    <a:pt x="384" y="96"/>
                  </a:cubicBezTo>
                  <a:cubicBezTo>
                    <a:pt x="416" y="96"/>
                    <a:pt x="448" y="0"/>
                    <a:pt x="480" y="0"/>
                  </a:cubicBezTo>
                  <a:cubicBezTo>
                    <a:pt x="512" y="0"/>
                    <a:pt x="536" y="88"/>
                    <a:pt x="576" y="96"/>
                  </a:cubicBezTo>
                  <a:cubicBezTo>
                    <a:pt x="616" y="104"/>
                    <a:pt x="668" y="76"/>
                    <a:pt x="720" y="48"/>
                  </a:cubicBezTo>
                </a:path>
              </a:pathLst>
            </a:custGeom>
            <a:noFill/>
            <a:ln w="19050">
              <a:solidFill>
                <a:srgbClr val="00B0F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2" name="Freeform 160">
              <a:extLst>
                <a:ext uri="{FF2B5EF4-FFF2-40B4-BE49-F238E27FC236}">
                  <a16:creationId xmlns:a16="http://schemas.microsoft.com/office/drawing/2014/main" id="{D7DF6EDA-C75D-29EA-5366-9418640B0BE5}"/>
                </a:ext>
              </a:extLst>
            </p:cNvPr>
            <p:cNvSpPr>
              <a:spLocks/>
            </p:cNvSpPr>
            <p:nvPr/>
          </p:nvSpPr>
          <p:spPr bwMode="auto">
            <a:xfrm rot="9600000">
              <a:off x="3889905" y="3803482"/>
              <a:ext cx="290" cy="63"/>
            </a:xfrm>
            <a:custGeom>
              <a:avLst/>
              <a:gdLst/>
              <a:ahLst/>
              <a:cxnLst>
                <a:cxn ang="0">
                  <a:pos x="0" y="96"/>
                </a:cxn>
                <a:cxn ang="0">
                  <a:pos x="96" y="0"/>
                </a:cxn>
                <a:cxn ang="0">
                  <a:pos x="192" y="96"/>
                </a:cxn>
                <a:cxn ang="0">
                  <a:pos x="288" y="0"/>
                </a:cxn>
                <a:cxn ang="0">
                  <a:pos x="384" y="96"/>
                </a:cxn>
                <a:cxn ang="0">
                  <a:pos x="480" y="0"/>
                </a:cxn>
                <a:cxn ang="0">
                  <a:pos x="576" y="96"/>
                </a:cxn>
                <a:cxn ang="0">
                  <a:pos x="720" y="48"/>
                </a:cxn>
              </a:cxnLst>
              <a:rect l="0" t="0" r="r" b="b"/>
              <a:pathLst>
                <a:path w="720" h="104">
                  <a:moveTo>
                    <a:pt x="0" y="96"/>
                  </a:moveTo>
                  <a:cubicBezTo>
                    <a:pt x="32" y="48"/>
                    <a:pt x="64" y="0"/>
                    <a:pt x="96" y="0"/>
                  </a:cubicBezTo>
                  <a:cubicBezTo>
                    <a:pt x="128" y="0"/>
                    <a:pt x="160" y="96"/>
                    <a:pt x="192" y="96"/>
                  </a:cubicBezTo>
                  <a:cubicBezTo>
                    <a:pt x="224" y="96"/>
                    <a:pt x="256" y="0"/>
                    <a:pt x="288" y="0"/>
                  </a:cubicBezTo>
                  <a:cubicBezTo>
                    <a:pt x="320" y="0"/>
                    <a:pt x="352" y="96"/>
                    <a:pt x="384" y="96"/>
                  </a:cubicBezTo>
                  <a:cubicBezTo>
                    <a:pt x="416" y="96"/>
                    <a:pt x="448" y="0"/>
                    <a:pt x="480" y="0"/>
                  </a:cubicBezTo>
                  <a:cubicBezTo>
                    <a:pt x="512" y="0"/>
                    <a:pt x="536" y="88"/>
                    <a:pt x="576" y="96"/>
                  </a:cubicBezTo>
                  <a:cubicBezTo>
                    <a:pt x="616" y="104"/>
                    <a:pt x="668" y="76"/>
                    <a:pt x="720" y="48"/>
                  </a:cubicBezTo>
                </a:path>
              </a:pathLst>
            </a:custGeom>
            <a:noFill/>
            <a:ln w="19050">
              <a:solidFill>
                <a:srgbClr val="00B0F0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6711100-2339-7CAC-022A-0980175827D5}"/>
              </a:ext>
            </a:extLst>
          </p:cNvPr>
          <p:cNvGrpSpPr>
            <a:grpSpLocks noChangeAspect="1"/>
          </p:cNvGrpSpPr>
          <p:nvPr/>
        </p:nvGrpSpPr>
        <p:grpSpPr bwMode="auto">
          <a:xfrm rot="16200000">
            <a:off x="9398950" y="3004890"/>
            <a:ext cx="428626" cy="851168"/>
            <a:chOff x="2180800" y="3933340"/>
            <a:chExt cx="270" cy="536"/>
          </a:xfrm>
        </p:grpSpPr>
        <p:sp>
          <p:nvSpPr>
            <p:cNvPr id="35" name="Line 162">
              <a:extLst>
                <a:ext uri="{FF2B5EF4-FFF2-40B4-BE49-F238E27FC236}">
                  <a16:creationId xmlns:a16="http://schemas.microsoft.com/office/drawing/2014/main" id="{197FE106-28EA-AD27-2DEF-D35C5094210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80800" y="3933403"/>
              <a:ext cx="183" cy="1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 type="triangle" w="med" len="med"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6" name="Line 163">
              <a:extLst>
                <a:ext uri="{FF2B5EF4-FFF2-40B4-BE49-F238E27FC236}">
                  <a16:creationId xmlns:a16="http://schemas.microsoft.com/office/drawing/2014/main" id="{B28620D3-E7E2-7990-2E70-6FBF8E0EE5C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80800" y="3933340"/>
              <a:ext cx="241" cy="1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 type="triangle" w="med" len="med"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7" name="Line 164">
              <a:extLst>
                <a:ext uri="{FF2B5EF4-FFF2-40B4-BE49-F238E27FC236}">
                  <a16:creationId xmlns:a16="http://schemas.microsoft.com/office/drawing/2014/main" id="{AA113DEC-E2D7-5858-F04F-D5996E5695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80800" y="3933497"/>
              <a:ext cx="183" cy="1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 type="triangle" w="med" len="med"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8" name="Line 165">
              <a:extLst>
                <a:ext uri="{FF2B5EF4-FFF2-40B4-BE49-F238E27FC236}">
                  <a16:creationId xmlns:a16="http://schemas.microsoft.com/office/drawing/2014/main" id="{69E7BE64-5EA9-947D-E92F-05FD815D44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80800" y="3933560"/>
              <a:ext cx="270" cy="1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 type="triangle" w="med" len="med"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9" name="Line 166">
              <a:extLst>
                <a:ext uri="{FF2B5EF4-FFF2-40B4-BE49-F238E27FC236}">
                  <a16:creationId xmlns:a16="http://schemas.microsoft.com/office/drawing/2014/main" id="{F51E1EFC-2F4F-0D90-9316-4184B78EF3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80800" y="3933749"/>
              <a:ext cx="212" cy="1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 type="triangle" w="med" len="med"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0" name="Line 167">
              <a:extLst>
                <a:ext uri="{FF2B5EF4-FFF2-40B4-BE49-F238E27FC236}">
                  <a16:creationId xmlns:a16="http://schemas.microsoft.com/office/drawing/2014/main" id="{30522B5D-6678-BD3A-95E6-E3D55744727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80800" y="3933875"/>
              <a:ext cx="212" cy="1"/>
            </a:xfrm>
            <a:prstGeom prst="line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 type="triangle" w="med" len="med"/>
            </a:ln>
            <a:effectLst/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85156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Rectangle 146">
            <a:extLst>
              <a:ext uri="{FF2B5EF4-FFF2-40B4-BE49-F238E27FC236}">
                <a16:creationId xmlns:a16="http://schemas.microsoft.com/office/drawing/2014/main" id="{1E5E4503-CC62-4DA9-9121-0A157199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4" name="Rectangle 148">
            <a:extLst>
              <a:ext uri="{FF2B5EF4-FFF2-40B4-BE49-F238E27FC236}">
                <a16:creationId xmlns:a16="http://schemas.microsoft.com/office/drawing/2014/main" id="{D8D61A1B-3C4C-4F0E-965F-15837624C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5" name="Rectangle 150">
            <a:extLst>
              <a:ext uri="{FF2B5EF4-FFF2-40B4-BE49-F238E27FC236}">
                <a16:creationId xmlns:a16="http://schemas.microsoft.com/office/drawing/2014/main" id="{00E56243-9701-44E8-8A92-319433305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6" name="Rectangle 152">
            <a:extLst>
              <a:ext uri="{FF2B5EF4-FFF2-40B4-BE49-F238E27FC236}">
                <a16:creationId xmlns:a16="http://schemas.microsoft.com/office/drawing/2014/main" id="{982B322E-34C4-40A4-91E5-53D60DE97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7" name="Rectangle 154">
            <a:extLst>
              <a:ext uri="{FF2B5EF4-FFF2-40B4-BE49-F238E27FC236}">
                <a16:creationId xmlns:a16="http://schemas.microsoft.com/office/drawing/2014/main" id="{9175732C-A509-470D-9836-76E48191B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xfrm>
            <a:off x="584202" y="702156"/>
            <a:ext cx="7225075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defTabSz="490727">
              <a:defRPr sz="6719"/>
            </a:lvl1pPr>
          </a:lstStyle>
          <a:p>
            <a:pPr defTabSz="457200"/>
            <a:r>
              <a:rPr lang="en-US" sz="2800">
                <a:solidFill>
                  <a:schemeClr val="accent1"/>
                </a:solidFill>
              </a:rPr>
              <a:t>Track Pad Calibration</a:t>
            </a:r>
          </a:p>
        </p:txBody>
      </p:sp>
      <p:grpSp>
        <p:nvGrpSpPr>
          <p:cNvPr id="168" name="Group 156">
            <a:extLst>
              <a:ext uri="{FF2B5EF4-FFF2-40B4-BE49-F238E27FC236}">
                <a16:creationId xmlns:a16="http://schemas.microsoft.com/office/drawing/2014/main" id="{376D5795-E463-41B9-85D2-473EE0A46B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9CF27612-C535-4D0C-9EAE-87F74C97B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9" name="Rectangle 158">
              <a:extLst>
                <a:ext uri="{FF2B5EF4-FFF2-40B4-BE49-F238E27FC236}">
                  <a16:creationId xmlns:a16="http://schemas.microsoft.com/office/drawing/2014/main" id="{B8BFEC1B-A380-4A69-AC71-88399B644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689AB692-3273-4D6B-8AA7-674073E95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40" name="Shape 140"/>
          <p:cNvSpPr>
            <a:spLocks noGrp="1"/>
          </p:cNvSpPr>
          <p:nvPr>
            <p:ph type="body" sz="half" idx="1"/>
          </p:nvPr>
        </p:nvSpPr>
        <p:spPr>
          <a:xfrm>
            <a:off x="584204" y="1902395"/>
            <a:ext cx="7082199" cy="3962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40665" indent="-240665">
              <a:lnSpc>
                <a:spcPct val="150000"/>
              </a:lnSpc>
              <a:spcBef>
                <a:spcPct val="20000"/>
              </a:spcBef>
              <a:buFont typeface="Arial" panose="05020102010507070707" pitchFamily="18" charset="2"/>
              <a:buChar char="•"/>
              <a:defRPr sz="2500"/>
            </a:pPr>
            <a:r>
              <a:rPr lang="en-US" sz="2500"/>
              <a:t>Each fit is a calibration function that transforms points on track pad to motor coordinate system</a:t>
            </a:r>
            <a:endParaRPr lang="en-US"/>
          </a:p>
          <a:p>
            <a:pPr marL="240665" indent="-240665">
              <a:lnSpc>
                <a:spcPct val="150000"/>
              </a:lnSpc>
              <a:spcBef>
                <a:spcPct val="20000"/>
              </a:spcBef>
              <a:buFont typeface="Arial" panose="05020102010507070707" pitchFamily="18" charset="2"/>
              <a:buChar char="•"/>
              <a:defRPr sz="2500"/>
            </a:pPr>
            <a:r>
              <a:rPr lang="en-US" sz="2500"/>
              <a:t>Slopes of each function represents the pixels to mm conversion factor for each axis respectively </a:t>
            </a:r>
          </a:p>
          <a:p>
            <a:pPr marL="240665" indent="-240665">
              <a:lnSpc>
                <a:spcPct val="150000"/>
              </a:lnSpc>
              <a:spcBef>
                <a:spcPct val="20000"/>
              </a:spcBef>
              <a:buFont typeface="Arial" panose="05020102010507070707" pitchFamily="18" charset="2"/>
              <a:buChar char="•"/>
              <a:defRPr sz="2500"/>
            </a:pPr>
            <a:r>
              <a:rPr lang="en-US"/>
              <a:t>m</a:t>
            </a:r>
            <a:r>
              <a:rPr lang="en-US" sz="2500" baseline="-25000"/>
              <a:t>x-axis </a:t>
            </a:r>
            <a:r>
              <a:rPr lang="en-US"/>
              <a:t>≠ m</a:t>
            </a:r>
            <a:r>
              <a:rPr lang="en-US" baseline="-25000"/>
              <a:t>y-axis          </a:t>
            </a:r>
            <a:r>
              <a:rPr lang="en-US"/>
              <a:t>pixels are not square!</a:t>
            </a:r>
          </a:p>
          <a:p>
            <a:pPr marL="240665" indent="-240665">
              <a:lnSpc>
                <a:spcPct val="150000"/>
              </a:lnSpc>
              <a:spcBef>
                <a:spcPct val="20000"/>
              </a:spcBef>
              <a:buFont typeface="Arial" panose="05020102010507070707" pitchFamily="18" charset="2"/>
              <a:buChar char="•"/>
              <a:defRPr sz="2500"/>
            </a:pPr>
            <a:endParaRPr lang="en-US" sz="2500"/>
          </a:p>
        </p:txBody>
      </p:sp>
      <p:pic>
        <p:nvPicPr>
          <p:cNvPr id="141" name="Screen Shot 2023-05-01 at 4.57.06 PM.png"/>
          <p:cNvPicPr>
            <a:picLocks noChangeAspect="1"/>
          </p:cNvPicPr>
          <p:nvPr/>
        </p:nvPicPr>
        <p:blipFill rotWithShape="1">
          <a:blip r:embed="rId2"/>
          <a:srcRect t="2069" r="-2" b="-2"/>
          <a:stretch/>
        </p:blipFill>
        <p:spPr>
          <a:xfrm>
            <a:off x="8042590" y="641102"/>
            <a:ext cx="3702877" cy="2828500"/>
          </a:xfrm>
          <a:prstGeom prst="rect">
            <a:avLst/>
          </a:prstGeom>
        </p:spPr>
      </p:pic>
      <p:pic>
        <p:nvPicPr>
          <p:cNvPr id="142" name="Screen Shot 2023-05-01 at 4.56.56 PM.png"/>
          <p:cNvPicPr>
            <a:picLocks noChangeAspect="1"/>
          </p:cNvPicPr>
          <p:nvPr/>
        </p:nvPicPr>
        <p:blipFill rotWithShape="1">
          <a:blip r:embed="rId3"/>
          <a:srcRect t="2069" r="-2" b="-2"/>
          <a:stretch/>
        </p:blipFill>
        <p:spPr>
          <a:xfrm>
            <a:off x="8042590" y="3562063"/>
            <a:ext cx="3702877" cy="2828501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0CC28F8B-FF4B-44AF-3E74-C47ED48B1621}"/>
              </a:ext>
            </a:extLst>
          </p:cNvPr>
          <p:cNvSpPr/>
          <p:nvPr/>
        </p:nvSpPr>
        <p:spPr>
          <a:xfrm>
            <a:off x="2851547" y="4786312"/>
            <a:ext cx="333374" cy="9524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80448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B4F36-0D2B-97BA-B35A-647D4307D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Neutrinos</a:t>
            </a:r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D7C1D27C-D7FA-7601-771F-4088E8AB36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8471" y="2846327"/>
            <a:ext cx="2143125" cy="214312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2A8A8B-2E57-C040-39AF-60EB4480D004}"/>
              </a:ext>
            </a:extLst>
          </p:cNvPr>
          <p:cNvSpPr txBox="1"/>
          <p:nvPr/>
        </p:nvSpPr>
        <p:spPr>
          <a:xfrm>
            <a:off x="348276" y="5113572"/>
            <a:ext cx="6793423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>
                <a:solidFill>
                  <a:schemeClr val="tx2"/>
                </a:solidFill>
                <a:cs typeface="Calibri" panose="020F0502020204030204"/>
              </a:rPr>
              <a:t>Neutrinos come in 3 "</a:t>
            </a:r>
            <a:r>
              <a:rPr lang="en-US" sz="2800" err="1">
                <a:solidFill>
                  <a:schemeClr val="tx2"/>
                </a:solidFill>
                <a:cs typeface="Calibri" panose="020F0502020204030204"/>
              </a:rPr>
              <a:t>flavours</a:t>
            </a:r>
            <a:r>
              <a:rPr lang="en-US" sz="2800">
                <a:solidFill>
                  <a:schemeClr val="tx2"/>
                </a:solidFill>
                <a:cs typeface="Calibri" panose="020F0502020204030204"/>
              </a:rPr>
              <a:t>": </a:t>
            </a:r>
            <a:r>
              <a:rPr lang="en-US" sz="2800" err="1">
                <a:solidFill>
                  <a:schemeClr val="tx2"/>
                </a:solidFill>
                <a:cs typeface="Calibri" panose="020F0502020204030204"/>
              </a:rPr>
              <a:t>ν</a:t>
            </a:r>
            <a:r>
              <a:rPr lang="en-US" sz="2800" baseline="-25000" err="1">
                <a:solidFill>
                  <a:schemeClr val="tx2"/>
                </a:solidFill>
                <a:cs typeface="Calibri" panose="020F0502020204030204"/>
              </a:rPr>
              <a:t>e</a:t>
            </a:r>
            <a:r>
              <a:rPr lang="en-US" sz="2800">
                <a:solidFill>
                  <a:schemeClr val="tx2"/>
                </a:solidFill>
                <a:cs typeface="Calibri" panose="020F0502020204030204"/>
              </a:rPr>
              <a:t>, </a:t>
            </a:r>
            <a:r>
              <a:rPr lang="en-US" sz="2800" err="1">
                <a:solidFill>
                  <a:schemeClr val="tx2"/>
                </a:solidFill>
                <a:ea typeface="+mn-lt"/>
                <a:cs typeface="+mn-lt"/>
              </a:rPr>
              <a:t>ν</a:t>
            </a:r>
            <a:r>
              <a:rPr lang="en-US" sz="2800" baseline="-25000" err="1">
                <a:solidFill>
                  <a:schemeClr val="tx2"/>
                </a:solidFill>
                <a:cs typeface="Calibri" panose="020F0502020204030204"/>
              </a:rPr>
              <a:t>μ</a:t>
            </a:r>
            <a:r>
              <a:rPr lang="en-US" sz="2800">
                <a:solidFill>
                  <a:schemeClr val="tx2"/>
                </a:solidFill>
                <a:cs typeface="Calibri" panose="020F0502020204030204"/>
              </a:rPr>
              <a:t>, </a:t>
            </a:r>
            <a:r>
              <a:rPr lang="en-US" sz="2800" err="1">
                <a:solidFill>
                  <a:schemeClr val="tx2"/>
                </a:solidFill>
                <a:ea typeface="+mn-lt"/>
                <a:cs typeface="+mn-lt"/>
              </a:rPr>
              <a:t>ν</a:t>
            </a:r>
            <a:r>
              <a:rPr lang="en-US" sz="2800" baseline="-25000" err="1">
                <a:solidFill>
                  <a:schemeClr val="tx2"/>
                </a:solidFill>
                <a:cs typeface="Calibri" panose="020F0502020204030204"/>
              </a:rPr>
              <a:t>τ</a:t>
            </a:r>
            <a:endParaRPr lang="en-US" sz="2800" baseline="-25000">
              <a:solidFill>
                <a:schemeClr val="tx2"/>
              </a:solidFill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sz="2800">
                <a:solidFill>
                  <a:schemeClr val="tx2"/>
                </a:solidFill>
                <a:cs typeface="Calibri" panose="020F0502020204030204"/>
              </a:rPr>
              <a:t>They change </a:t>
            </a:r>
            <a:r>
              <a:rPr lang="en-US" sz="2800" err="1">
                <a:solidFill>
                  <a:schemeClr val="tx2"/>
                </a:solidFill>
                <a:cs typeface="Calibri" panose="020F0502020204030204"/>
              </a:rPr>
              <a:t>flavour</a:t>
            </a:r>
            <a:r>
              <a:rPr lang="en-US" sz="2800">
                <a:solidFill>
                  <a:schemeClr val="tx2"/>
                </a:solidFill>
                <a:cs typeface="Calibri" panose="020F0502020204030204"/>
              </a:rPr>
              <a:t> as they propagate (neutrino oscillation)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70A45E51-4972-0830-C414-28DAC3655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914" y="1938571"/>
            <a:ext cx="4100711" cy="30897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3E16282-72A3-5C37-9930-83790FEDFC4F}"/>
              </a:ext>
            </a:extLst>
          </p:cNvPr>
          <p:cNvSpPr/>
          <p:nvPr/>
        </p:nvSpPr>
        <p:spPr>
          <a:xfrm>
            <a:off x="1043748" y="4245429"/>
            <a:ext cx="2279596" cy="80042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9CB9348E-FCD5-A65B-4E85-CC94DF4C4C41}"/>
              </a:ext>
            </a:extLst>
          </p:cNvPr>
          <p:cNvSpPr/>
          <p:nvPr/>
        </p:nvSpPr>
        <p:spPr>
          <a:xfrm>
            <a:off x="6947647" y="5948721"/>
            <a:ext cx="646739" cy="23052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421B5B-F5AD-3755-9C24-2BA1B06D2EDD}"/>
              </a:ext>
            </a:extLst>
          </p:cNvPr>
          <p:cNvSpPr txBox="1"/>
          <p:nvPr/>
        </p:nvSpPr>
        <p:spPr>
          <a:xfrm>
            <a:off x="7799294" y="5833461"/>
            <a:ext cx="3899646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chemeClr val="tx2"/>
                </a:solidFill>
                <a:cs typeface="Calibri"/>
              </a:rPr>
              <a:t>Neutrinos are massive!</a:t>
            </a:r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63F29302-FBE5-4530-5B79-511604838C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3543" y="2639575"/>
            <a:ext cx="3453973" cy="29875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D47BBD1-F870-178D-DB26-6ACDCAF5BEA5}"/>
              </a:ext>
            </a:extLst>
          </p:cNvPr>
          <p:cNvSpPr txBox="1"/>
          <p:nvPr/>
        </p:nvSpPr>
        <p:spPr>
          <a:xfrm>
            <a:off x="7430393" y="1751806"/>
            <a:ext cx="44626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chemeClr val="tx2"/>
                </a:solidFill>
                <a:cs typeface="Calibri" panose="020F0502020204030204"/>
              </a:rPr>
              <a:t>Absolute mass and ordering (mass hierarchy) remains unknown.</a:t>
            </a:r>
          </a:p>
        </p:txBody>
      </p:sp>
    </p:spTree>
    <p:extLst>
      <p:ext uri="{BB962C8B-B14F-4D97-AF65-F5344CB8AC3E}">
        <p14:creationId xmlns:p14="http://schemas.microsoft.com/office/powerpoint/2010/main" val="2216402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/>
          </p:cNvSpPr>
          <p:nvPr>
            <p:ph type="body" sz="half" idx="1"/>
          </p:nvPr>
        </p:nvSpPr>
        <p:spPr>
          <a:xfrm>
            <a:off x="479828" y="4541430"/>
            <a:ext cx="11321340" cy="1941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r>
              <a:rPr lang="en-US" sz="2400" dirty="0">
                <a:cs typeface="Calibri" panose="020F0502020204030204"/>
              </a:rPr>
              <a:t>Nonlinear relationship between lateral deviation and accessibility </a:t>
            </a:r>
          </a:p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r>
              <a:rPr lang="en-US" sz="2400">
                <a:cs typeface="Calibri" panose="020F0502020204030204"/>
              </a:rPr>
              <a:t>7mm clearly is taking this alleviation too far</a:t>
            </a:r>
            <a:endParaRPr lang="en-US" sz="2400" dirty="0">
              <a:cs typeface="Calibri" panose="020F0502020204030204"/>
            </a:endParaRPr>
          </a:p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r>
              <a:rPr lang="en-US" sz="2400">
                <a:cs typeface="Calibri" panose="020F0502020204030204"/>
              </a:rPr>
              <a:t>Max out most likely at 5mm</a:t>
            </a:r>
            <a:endParaRPr lang="en-US" sz="2400" dirty="0">
              <a:cs typeface="Calibri" panose="020F0502020204030204"/>
            </a:endParaRPr>
          </a:p>
          <a:p>
            <a:pPr marL="240665" indent="-240665" defTabSz="284845">
              <a:spcBef>
                <a:spcPts val="1477"/>
              </a:spcBef>
              <a:buFont typeface="Arial" panose="05020102010507070707" pitchFamily="18" charset="2"/>
              <a:buChar char="•"/>
              <a:defRPr sz="2774"/>
            </a:pPr>
            <a:endParaRPr lang="en-US" sz="2400" dirty="0">
              <a:cs typeface="Calibri" panose="020F0502020204030204"/>
            </a:endParaRPr>
          </a:p>
        </p:txBody>
      </p:sp>
      <p:pic>
        <p:nvPicPr>
          <p:cNvPr id="4" name="Picture 5" descr="Chart&#10;&#10;Description automatically generated">
            <a:extLst>
              <a:ext uri="{FF2B5EF4-FFF2-40B4-BE49-F238E27FC236}">
                <a16:creationId xmlns:a16="http://schemas.microsoft.com/office/drawing/2014/main" id="{6C0B00EC-7263-125B-7959-8294D1930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205" y="762666"/>
            <a:ext cx="6964543" cy="3505217"/>
          </a:xfrm>
          <a:prstGeom prst="rect">
            <a:avLst/>
          </a:prstGeom>
        </p:spPr>
      </p:pic>
      <p:pic>
        <p:nvPicPr>
          <p:cNvPr id="7" name="Picture 7" descr="Chart&#10;&#10;Description automatically generated">
            <a:extLst>
              <a:ext uri="{FF2B5EF4-FFF2-40B4-BE49-F238E27FC236}">
                <a16:creationId xmlns:a16="http://schemas.microsoft.com/office/drawing/2014/main" id="{CDB358F8-1B58-20F3-6E24-55A261DD7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4507" y="1332095"/>
            <a:ext cx="3930031" cy="258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29046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6E232-09EC-2979-5252-A7A1DF673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Neutrino-less Double Beta Decay </a:t>
            </a:r>
            <a:endParaRPr lang="en-US" sz="4400">
              <a:solidFill>
                <a:srgbClr val="000000"/>
              </a:solidFill>
              <a:cs typeface="Calibri Light"/>
            </a:endParaRPr>
          </a:p>
        </p:txBody>
      </p:sp>
      <p:pic>
        <p:nvPicPr>
          <p:cNvPr id="5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24E83AF6-4593-9C24-4876-134C0C6BB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19588" y="1835443"/>
            <a:ext cx="4871446" cy="3678238"/>
          </a:xfrm>
        </p:spPr>
      </p:pic>
      <p:pic>
        <p:nvPicPr>
          <p:cNvPr id="6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A330ACE0-45B1-B218-5BA2-0F3F94C21D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163" y="1949183"/>
            <a:ext cx="4235182" cy="21207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81824F-0F2D-3241-5BF8-BE93B190C10A}"/>
              </a:ext>
            </a:extLst>
          </p:cNvPr>
          <p:cNvSpPr txBox="1"/>
          <p:nvPr/>
        </p:nvSpPr>
        <p:spPr>
          <a:xfrm>
            <a:off x="10269711" y="5877005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>
                <a:cs typeface="Calibri"/>
              </a:rPr>
              <a:t>0νββ</a:t>
            </a:r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F67B92A-BFB0-F897-0C09-362C0C59FC6F}"/>
              </a:ext>
            </a:extLst>
          </p:cNvPr>
          <p:cNvCxnSpPr/>
          <p:nvPr/>
        </p:nvCxnSpPr>
        <p:spPr>
          <a:xfrm flipV="1">
            <a:off x="8560734" y="4970369"/>
            <a:ext cx="94770" cy="9553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7E9CB5-E47F-FA84-D9A9-6F1888CB948C}"/>
              </a:ext>
            </a:extLst>
          </p:cNvPr>
          <p:cNvCxnSpPr>
            <a:cxnSpLocks/>
          </p:cNvCxnSpPr>
          <p:nvPr/>
        </p:nvCxnSpPr>
        <p:spPr>
          <a:xfrm flipV="1">
            <a:off x="10641826" y="4976771"/>
            <a:ext cx="248450" cy="10066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10C2CD8-0152-7242-FA44-AA9059826599}"/>
              </a:ext>
            </a:extLst>
          </p:cNvPr>
          <p:cNvSpPr txBox="1"/>
          <p:nvPr/>
        </p:nvSpPr>
        <p:spPr>
          <a:xfrm>
            <a:off x="1037344" y="5718201"/>
            <a:ext cx="4796117" cy="8004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B77BFA-9A4D-2336-416D-243085C3CAEC}"/>
              </a:ext>
            </a:extLst>
          </p:cNvPr>
          <p:cNvSpPr txBox="1"/>
          <p:nvPr/>
        </p:nvSpPr>
        <p:spPr>
          <a:xfrm>
            <a:off x="1152604" y="4207009"/>
            <a:ext cx="4680857" cy="33239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endParaRPr lang="en-US" sz="2400">
              <a:solidFill>
                <a:schemeClr val="tx2"/>
              </a:solidFill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400">
                <a:solidFill>
                  <a:schemeClr val="tx2"/>
                </a:solidFill>
                <a:cs typeface="Calibri"/>
              </a:rPr>
              <a:t>Neutrino-less: 2n         2p + 2e</a:t>
            </a:r>
            <a:r>
              <a:rPr lang="en-US" sz="2400" baseline="30000">
                <a:solidFill>
                  <a:schemeClr val="tx2"/>
                </a:solidFill>
                <a:cs typeface="Calibri"/>
              </a:rPr>
              <a:t>- </a:t>
            </a:r>
            <a:endParaRPr lang="en-US" sz="2400">
              <a:solidFill>
                <a:schemeClr val="tx2"/>
              </a:solidFill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n-US" sz="2400">
                <a:solidFill>
                  <a:schemeClr val="tx2"/>
                </a:solidFill>
              </a:rPr>
              <a:t>Only possible if neutrinos are Majorana</a:t>
            </a:r>
          </a:p>
          <a:p>
            <a:pPr marL="285750" indent="-285750">
              <a:buFont typeface="Arial,Sans-Serif"/>
              <a:buChar char="•"/>
            </a:pPr>
            <a:endParaRPr lang="en-US" sz="2400">
              <a:solidFill>
                <a:schemeClr val="tx2"/>
              </a:solidFill>
              <a:cs typeface="Calibri"/>
            </a:endParaRPr>
          </a:p>
          <a:p>
            <a:r>
              <a:rPr lang="en-US" sz="2400">
                <a:solidFill>
                  <a:schemeClr val="tx2"/>
                </a:solidFill>
                <a:cs typeface="Calibri"/>
              </a:rPr>
              <a:t>Want to observe 0νββ since Decay rate</a:t>
            </a:r>
            <a:r>
              <a:rPr lang="en-US" sz="2400">
                <a:solidFill>
                  <a:schemeClr val="tx2"/>
                </a:solidFill>
                <a:ea typeface="+mn-lt"/>
                <a:cs typeface="+mn-lt"/>
              </a:rPr>
              <a:t> is related to neutrino mass</a:t>
            </a:r>
          </a:p>
          <a:p>
            <a:endParaRPr lang="en-US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baseline="-25000"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baseline="-25000">
              <a:cs typeface="Calibri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58F01C0-7A51-31E2-210A-14F0847AFAF2}"/>
              </a:ext>
            </a:extLst>
          </p:cNvPr>
          <p:cNvCxnSpPr>
            <a:cxnSpLocks/>
          </p:cNvCxnSpPr>
          <p:nvPr/>
        </p:nvCxnSpPr>
        <p:spPr>
          <a:xfrm flipV="1">
            <a:off x="3791449" y="4818069"/>
            <a:ext cx="434148" cy="12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EF7B46E-2197-9408-0523-9200337892D3}"/>
              </a:ext>
            </a:extLst>
          </p:cNvPr>
          <p:cNvSpPr txBox="1"/>
          <p:nvPr/>
        </p:nvSpPr>
        <p:spPr>
          <a:xfrm>
            <a:off x="7919676" y="5832181"/>
            <a:ext cx="27432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>
                <a:cs typeface="Calibri"/>
              </a:rPr>
              <a:t>2νββ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67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BCBF6-A67B-5434-9AB0-E6288DB54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Barium Tagging</a:t>
            </a:r>
            <a:endParaRPr lang="en-US"/>
          </a:p>
        </p:txBody>
      </p:sp>
      <p:sp>
        <p:nvSpPr>
          <p:cNvPr id="146" name="Content Placeholder 145">
            <a:extLst>
              <a:ext uri="{FF2B5EF4-FFF2-40B4-BE49-F238E27FC236}">
                <a16:creationId xmlns:a16="http://schemas.microsoft.com/office/drawing/2014/main" id="{E9326AD9-A338-FA2B-BF8B-B7F788581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082" y="2081651"/>
            <a:ext cx="6318143" cy="482920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05435" indent="-305435">
              <a:lnSpc>
                <a:spcPct val="150000"/>
              </a:lnSpc>
              <a:buFont typeface="Arial" panose="05020102010507070707" pitchFamily="18" charset="2"/>
              <a:buChar char="•"/>
            </a:pPr>
            <a:r>
              <a:rPr lang="en-US" sz="2400" dirty="0">
                <a:cs typeface="Calibri"/>
              </a:rPr>
              <a:t>Identification of the Ba daughter in Xe neutrino-less double beta decay</a:t>
            </a:r>
          </a:p>
          <a:p>
            <a:pPr marL="305435" indent="-305435">
              <a:lnSpc>
                <a:spcPct val="150000"/>
              </a:lnSpc>
              <a:buFont typeface="Arial" panose="05020102010507070707" pitchFamily="18" charset="2"/>
              <a:buChar char="•"/>
            </a:pPr>
            <a:r>
              <a:rPr lang="en-US" sz="2400" dirty="0">
                <a:cs typeface="Calibri"/>
              </a:rPr>
              <a:t>Ba ion collection occurs at the decay location </a:t>
            </a:r>
            <a:endParaRPr lang="en-US" sz="2400" dirty="0">
              <a:ea typeface="+mn-lt"/>
              <a:cs typeface="Calibri" panose="020F0502020204030204"/>
            </a:endParaRPr>
          </a:p>
          <a:p>
            <a:pPr marL="305435" indent="-305435">
              <a:lnSpc>
                <a:spcPct val="150000"/>
              </a:lnSpc>
              <a:buFont typeface="Arial" panose="05020102010507070707" pitchFamily="18" charset="2"/>
              <a:buChar char="•"/>
            </a:pPr>
            <a:r>
              <a:rPr lang="en-US" sz="2400" dirty="0">
                <a:cs typeface="Calibri"/>
              </a:rPr>
              <a:t>Rejects all radioactive backgrounds but not</a:t>
            </a:r>
            <a:r>
              <a:rPr lang="en-US" sz="2400" dirty="0">
                <a:ea typeface="+mn-lt"/>
                <a:cs typeface="Calibri"/>
              </a:rPr>
              <a:t> 2</a:t>
            </a:r>
            <a:r>
              <a:rPr lang="en-US" sz="2400" dirty="0">
                <a:ea typeface="+mn-lt"/>
                <a:cs typeface="+mn-lt"/>
              </a:rPr>
              <a:t>νββ</a:t>
            </a:r>
          </a:p>
          <a:p>
            <a:pPr marL="305435" indent="-305435">
              <a:lnSpc>
                <a:spcPct val="150000"/>
              </a:lnSpc>
              <a:buFont typeface="Arial" panose="05020102010507070707" pitchFamily="18" charset="2"/>
              <a:buChar char="•"/>
            </a:pPr>
            <a:r>
              <a:rPr lang="en-US" sz="2400" dirty="0">
                <a:cs typeface="Calibri"/>
              </a:rPr>
              <a:t>Tagging has many steps, beginning with the physical collection of a single Ba</a:t>
            </a:r>
            <a:r>
              <a:rPr lang="en-US" sz="2400" baseline="30000" dirty="0">
                <a:cs typeface="Calibri"/>
              </a:rPr>
              <a:t>+ </a:t>
            </a:r>
            <a:r>
              <a:rPr lang="en-US" sz="2400" dirty="0">
                <a:cs typeface="Calibri"/>
              </a:rPr>
              <a:t>in </a:t>
            </a:r>
            <a:r>
              <a:rPr lang="en-US" sz="2400" dirty="0" err="1">
                <a:cs typeface="Calibri"/>
              </a:rPr>
              <a:t>LXe</a:t>
            </a:r>
            <a:endParaRPr lang="en-US" sz="2400" dirty="0">
              <a:cs typeface="Calibri"/>
            </a:endParaRPr>
          </a:p>
          <a:p>
            <a:pPr marL="305435" indent="-305435"/>
            <a:endParaRPr lang="en-US">
              <a:cs typeface="Calibri"/>
            </a:endParaRPr>
          </a:p>
          <a:p>
            <a:pPr marL="305435" indent="-305435"/>
            <a:endParaRPr lang="en-US">
              <a:cs typeface="Calibri"/>
            </a:endParaRPr>
          </a:p>
          <a:p>
            <a:pPr marL="305435" indent="-305435"/>
            <a:endParaRPr lang="en-US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3BCEC4-78BB-43A1-5310-BE716E7949AF}"/>
              </a:ext>
            </a:extLst>
          </p:cNvPr>
          <p:cNvSpPr txBox="1"/>
          <p:nvPr/>
        </p:nvSpPr>
        <p:spPr>
          <a:xfrm>
            <a:off x="6300583" y="2406579"/>
            <a:ext cx="572319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aseline="30000">
                <a:cs typeface="Calibri"/>
              </a:rPr>
              <a:t>136</a:t>
            </a:r>
            <a:r>
              <a:rPr lang="en-US" sz="4400">
                <a:cs typeface="Calibri"/>
              </a:rPr>
              <a:t>Xe        </a:t>
            </a:r>
            <a:r>
              <a:rPr lang="en-US" sz="4400" baseline="30000">
                <a:cs typeface="Calibri"/>
              </a:rPr>
              <a:t>136</a:t>
            </a:r>
            <a:r>
              <a:rPr lang="en-US" sz="4400">
                <a:cs typeface="Calibri"/>
              </a:rPr>
              <a:t>Ba + 2e</a:t>
            </a:r>
            <a:r>
              <a:rPr lang="en-US" sz="4400" baseline="30000">
                <a:cs typeface="Calibri"/>
              </a:rPr>
              <a:t>-</a:t>
            </a:r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E6E7F10-C777-52E4-4E70-975D048FD03C}"/>
              </a:ext>
            </a:extLst>
          </p:cNvPr>
          <p:cNvCxnSpPr/>
          <p:nvPr/>
        </p:nvCxnSpPr>
        <p:spPr>
          <a:xfrm>
            <a:off x="7890429" y="2784835"/>
            <a:ext cx="785246" cy="103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FBCA8D5-B27E-6AEC-F37B-C69F1D3BC4C5}"/>
              </a:ext>
            </a:extLst>
          </p:cNvPr>
          <p:cNvSpPr/>
          <p:nvPr/>
        </p:nvSpPr>
        <p:spPr>
          <a:xfrm>
            <a:off x="8817352" y="2311993"/>
            <a:ext cx="1275079" cy="86633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B363FC-ABA5-5E93-6EC3-146D383A3117}"/>
              </a:ext>
            </a:extLst>
          </p:cNvPr>
          <p:cNvSpPr txBox="1"/>
          <p:nvPr/>
        </p:nvSpPr>
        <p:spPr>
          <a:xfrm>
            <a:off x="8675924" y="3363782"/>
            <a:ext cx="414579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solidFill>
                  <a:srgbClr val="FF0000"/>
                </a:solidFill>
                <a:cs typeface="Calibri"/>
              </a:rPr>
              <a:t>Identify this!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8B54DD03-F1C0-F6E8-58B9-2FC882444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242" y="4142274"/>
            <a:ext cx="3389939" cy="240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757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ED209518-B499-02CF-0332-08F7BC16E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85" y="1825625"/>
            <a:ext cx="2996805" cy="487637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B32627F-CDAA-E4D1-2DAA-7196C961C823}"/>
              </a:ext>
            </a:extLst>
          </p:cNvPr>
          <p:cNvCxnSpPr>
            <a:cxnSpLocks/>
          </p:cNvCxnSpPr>
          <p:nvPr/>
        </p:nvCxnSpPr>
        <p:spPr>
          <a:xfrm flipH="1">
            <a:off x="2374824" y="3163749"/>
            <a:ext cx="90606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B9383E9-D0C4-EF05-CEB1-C8007400B375}"/>
              </a:ext>
            </a:extLst>
          </p:cNvPr>
          <p:cNvCxnSpPr>
            <a:cxnSpLocks/>
            <a:stCxn id="15" idx="1"/>
          </p:cNvCxnSpPr>
          <p:nvPr/>
        </p:nvCxnSpPr>
        <p:spPr>
          <a:xfrm flipH="1" flipV="1">
            <a:off x="2043532" y="5003873"/>
            <a:ext cx="1310175" cy="66462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088ED6-DF08-26DD-D201-2FDB1F50BCC9}"/>
              </a:ext>
            </a:extLst>
          </p:cNvPr>
          <p:cNvCxnSpPr>
            <a:cxnSpLocks/>
          </p:cNvCxnSpPr>
          <p:nvPr/>
        </p:nvCxnSpPr>
        <p:spPr>
          <a:xfrm flipH="1">
            <a:off x="2676314" y="4279703"/>
            <a:ext cx="677393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0F03849-41AE-AE46-4E3A-BB2499D82AA4}"/>
              </a:ext>
            </a:extLst>
          </p:cNvPr>
          <p:cNvSpPr txBox="1">
            <a:spLocks/>
          </p:cNvSpPr>
          <p:nvPr/>
        </p:nvSpPr>
        <p:spPr>
          <a:xfrm>
            <a:off x="2704169" y="1819702"/>
            <a:ext cx="4407087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2"/>
                </a:solidFill>
              </a:rPr>
              <a:t>Dissolved in </a:t>
            </a:r>
            <a:r>
              <a:rPr lang="en-US" sz="2800" err="1">
                <a:solidFill>
                  <a:schemeClr val="tx2"/>
                </a:solidFill>
              </a:rPr>
              <a:t>LXe</a:t>
            </a:r>
            <a:endParaRPr lang="en-US" sz="2800">
              <a:solidFill>
                <a:schemeClr val="tx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5BA435-83A2-0183-4B61-88C155303AB6}"/>
              </a:ext>
            </a:extLst>
          </p:cNvPr>
          <p:cNvSpPr txBox="1">
            <a:spLocks/>
          </p:cNvSpPr>
          <p:nvPr/>
        </p:nvSpPr>
        <p:spPr>
          <a:xfrm>
            <a:off x="3404341" y="2371188"/>
            <a:ext cx="3971750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2"/>
                </a:solidFill>
              </a:rPr>
              <a:t>Distinctive signature detected by TPC; location determined for extraction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903AE-2359-42BA-4B73-CF0FC2F987BE}"/>
              </a:ext>
            </a:extLst>
          </p:cNvPr>
          <p:cNvSpPr txBox="1">
            <a:spLocks/>
          </p:cNvSpPr>
          <p:nvPr/>
        </p:nvSpPr>
        <p:spPr>
          <a:xfrm>
            <a:off x="3383777" y="3749393"/>
            <a:ext cx="4859806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2"/>
                </a:solidFill>
              </a:rPr>
              <a:t>Ion extracted by capillary, transported to PIPS detector</a:t>
            </a:r>
          </a:p>
          <a:p>
            <a:r>
              <a:rPr lang="en-US" sz="2800">
                <a:solidFill>
                  <a:schemeClr val="tx2"/>
                </a:solidFill>
              </a:rPr>
              <a:t>with high efficiency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09F0EE-22B1-FF0D-A4D2-89B9E9FE6FF9}"/>
              </a:ext>
            </a:extLst>
          </p:cNvPr>
          <p:cNvSpPr txBox="1">
            <a:spLocks/>
          </p:cNvSpPr>
          <p:nvPr/>
        </p:nvSpPr>
        <p:spPr>
          <a:xfrm>
            <a:off x="3353707" y="5191441"/>
            <a:ext cx="4096596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solidFill>
                  <a:schemeClr val="tx2"/>
                </a:solidFill>
              </a:rPr>
              <a:t>Decay identified by energy deposited in PIPS 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89DE56-DC04-74E6-3FDA-97E8CCF3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Ion extraction at Carleton</a:t>
            </a:r>
          </a:p>
        </p:txBody>
      </p:sp>
      <p:pic>
        <p:nvPicPr>
          <p:cNvPr id="7" name="Content Placeholder 6" descr="A picture containing miller&#10;&#10;Description automatically generated">
            <a:extLst>
              <a:ext uri="{FF2B5EF4-FFF2-40B4-BE49-F238E27FC236}">
                <a16:creationId xmlns:a16="http://schemas.microsoft.com/office/drawing/2014/main" id="{5B02E816-F18A-E727-F893-F92B5236A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536" y="586789"/>
            <a:ext cx="3057146" cy="5900203"/>
          </a:xfr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11D5B-8076-9581-61E7-A131EB19FBF4}"/>
              </a:ext>
            </a:extLst>
          </p:cNvPr>
          <p:cNvCxnSpPr>
            <a:cxnSpLocks/>
          </p:cNvCxnSpPr>
          <p:nvPr/>
        </p:nvCxnSpPr>
        <p:spPr>
          <a:xfrm flipV="1">
            <a:off x="8997175" y="2358267"/>
            <a:ext cx="1472914" cy="395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F2EBE8F-456D-92B3-1BFC-EED8F57195C1}"/>
              </a:ext>
            </a:extLst>
          </p:cNvPr>
          <p:cNvSpPr txBox="1"/>
          <p:nvPr/>
        </p:nvSpPr>
        <p:spPr>
          <a:xfrm>
            <a:off x="7625657" y="2645864"/>
            <a:ext cx="144456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err="1"/>
              <a:t>Wobblestick</a:t>
            </a:r>
            <a:endParaRPr lang="en-CA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B4E09B4-0B0C-2E28-78C6-0FE04EB46A76}"/>
              </a:ext>
            </a:extLst>
          </p:cNvPr>
          <p:cNvCxnSpPr/>
          <p:nvPr/>
        </p:nvCxnSpPr>
        <p:spPr>
          <a:xfrm>
            <a:off x="9195593" y="4838563"/>
            <a:ext cx="1242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76A35BC-A848-001F-D7B4-96E294C5F2CD}"/>
              </a:ext>
            </a:extLst>
          </p:cNvPr>
          <p:cNvSpPr txBox="1"/>
          <p:nvPr/>
        </p:nvSpPr>
        <p:spPr>
          <a:xfrm>
            <a:off x="7939281" y="4516583"/>
            <a:ext cx="144456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CA"/>
              <a:t>Capillary probe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34362F-5C56-2E43-47D2-BF76E1B2BEB0}"/>
              </a:ext>
            </a:extLst>
          </p:cNvPr>
          <p:cNvCxnSpPr/>
          <p:nvPr/>
        </p:nvCxnSpPr>
        <p:spPr>
          <a:xfrm>
            <a:off x="9067526" y="5896398"/>
            <a:ext cx="8864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D074FBA-34CD-DA41-5D10-01FA7889707F}"/>
              </a:ext>
            </a:extLst>
          </p:cNvPr>
          <p:cNvSpPr txBox="1"/>
          <p:nvPr/>
        </p:nvSpPr>
        <p:spPr>
          <a:xfrm>
            <a:off x="8021344" y="5716912"/>
            <a:ext cx="144456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CA"/>
              <a:t>TPC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1DD43F1-65EB-0674-89FC-4779316823FF}"/>
              </a:ext>
            </a:extLst>
          </p:cNvPr>
          <p:cNvCxnSpPr/>
          <p:nvPr/>
        </p:nvCxnSpPr>
        <p:spPr>
          <a:xfrm flipV="1">
            <a:off x="9234013" y="1661839"/>
            <a:ext cx="621240" cy="325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954F6D4-1897-1E4A-3FFE-EC1635AEDEF8}"/>
              </a:ext>
            </a:extLst>
          </p:cNvPr>
          <p:cNvSpPr txBox="1"/>
          <p:nvPr/>
        </p:nvSpPr>
        <p:spPr>
          <a:xfrm>
            <a:off x="7698301" y="1844433"/>
            <a:ext cx="1454615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CA"/>
              <a:t>Displacement device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222AE2F-9114-CF39-A1C4-11DF29D21A96}"/>
              </a:ext>
            </a:extLst>
          </p:cNvPr>
          <p:cNvCxnSpPr/>
          <p:nvPr/>
        </p:nvCxnSpPr>
        <p:spPr>
          <a:xfrm flipV="1">
            <a:off x="8791998" y="3657601"/>
            <a:ext cx="714250" cy="88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F99A139-F93E-9A45-32D1-A68338C19DB9}"/>
              </a:ext>
            </a:extLst>
          </p:cNvPr>
          <p:cNvSpPr txBox="1"/>
          <p:nvPr/>
        </p:nvSpPr>
        <p:spPr>
          <a:xfrm>
            <a:off x="7416486" y="3336716"/>
            <a:ext cx="144456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CA"/>
              <a:t>PIPS detector chamber</a:t>
            </a:r>
          </a:p>
        </p:txBody>
      </p:sp>
    </p:spTree>
    <p:extLst>
      <p:ext uri="{BB962C8B-B14F-4D97-AF65-F5344CB8AC3E}">
        <p14:creationId xmlns:p14="http://schemas.microsoft.com/office/powerpoint/2010/main" val="367317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936ED-CC2C-B497-F406-1D009EF06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Displacement device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1D1FEC-25BA-8D26-507C-0B4C8F842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061839" y="1836568"/>
            <a:ext cx="2993741" cy="484364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9A69AA-ACFC-073E-D3D0-EBA054079C9F}"/>
              </a:ext>
            </a:extLst>
          </p:cNvPr>
          <p:cNvSpPr txBox="1">
            <a:spLocks/>
          </p:cNvSpPr>
          <p:nvPr/>
        </p:nvSpPr>
        <p:spPr>
          <a:xfrm>
            <a:off x="627498" y="5877138"/>
            <a:ext cx="7572375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CA" sz="2800">
                <a:solidFill>
                  <a:schemeClr val="tx2"/>
                </a:solidFill>
                <a:cs typeface="Courier New"/>
              </a:rPr>
              <a:t>WS40 manipulation moves probe tip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4EDAF53-5074-01B0-B2F6-531AE880FEC8}"/>
              </a:ext>
            </a:extLst>
          </p:cNvPr>
          <p:cNvCxnSpPr>
            <a:cxnSpLocks/>
          </p:cNvCxnSpPr>
          <p:nvPr/>
        </p:nvCxnSpPr>
        <p:spPr>
          <a:xfrm flipV="1">
            <a:off x="6224719" y="4225702"/>
            <a:ext cx="4326987" cy="195087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8611246-D6EA-725C-D1FA-21ECF15344D0}"/>
              </a:ext>
            </a:extLst>
          </p:cNvPr>
          <p:cNvSpPr txBox="1">
            <a:spLocks/>
          </p:cNvSpPr>
          <p:nvPr/>
        </p:nvSpPr>
        <p:spPr>
          <a:xfrm>
            <a:off x="427935" y="2328840"/>
            <a:ext cx="6221441" cy="42809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2"/>
                </a:solidFill>
                <a:cs typeface="Calibri"/>
              </a:rPr>
              <a:t>Ion extraction requires fast, controlled and precise manipulation of the probe tip</a:t>
            </a:r>
          </a:p>
          <a:p>
            <a:r>
              <a:rPr lang="en-US">
                <a:solidFill>
                  <a:schemeClr val="tx2"/>
                </a:solidFill>
                <a:cs typeface="Calibri"/>
              </a:rPr>
              <a:t>Developed a 2-stage, stepper motor driven device which allows for positioning accurate to 0.1mm in each axis</a:t>
            </a:r>
            <a:r>
              <a:rPr lang="en-US" baseline="30000">
                <a:solidFill>
                  <a:schemeClr val="tx2"/>
                </a:solidFill>
                <a:cs typeface="Calibri"/>
              </a:rPr>
              <a:t> </a:t>
            </a:r>
            <a:r>
              <a:rPr lang="en-US">
                <a:solidFill>
                  <a:schemeClr val="tx2"/>
                </a:solidFill>
              </a:rPr>
              <a:t>at speeds up to 15 mm/s</a:t>
            </a:r>
          </a:p>
          <a:p>
            <a:endParaRPr lang="en-US">
              <a:cs typeface="Calibri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3424B5E-F24F-C021-CF68-3AF653674A4F}"/>
              </a:ext>
            </a:extLst>
          </p:cNvPr>
          <p:cNvCxnSpPr/>
          <p:nvPr/>
        </p:nvCxnSpPr>
        <p:spPr>
          <a:xfrm flipV="1">
            <a:off x="9232496" y="3333340"/>
            <a:ext cx="951408" cy="4287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E9F5897-514C-4609-E506-A8DFCD79218E}"/>
              </a:ext>
            </a:extLst>
          </p:cNvPr>
          <p:cNvSpPr txBox="1"/>
          <p:nvPr/>
        </p:nvSpPr>
        <p:spPr>
          <a:xfrm>
            <a:off x="7248170" y="2056781"/>
            <a:ext cx="143359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Calibri"/>
              </a:rPr>
              <a:t>X-Y Stage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71F95B-2096-D8E3-92A4-6F123AAC7CA7}"/>
              </a:ext>
            </a:extLst>
          </p:cNvPr>
          <p:cNvSpPr txBox="1"/>
          <p:nvPr/>
        </p:nvSpPr>
        <p:spPr>
          <a:xfrm>
            <a:off x="7277798" y="3495150"/>
            <a:ext cx="198894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Calibri"/>
              </a:rPr>
              <a:t>Insert/Retract Stage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7078F62-808B-350A-59BC-F54A12CAAAF3}"/>
              </a:ext>
            </a:extLst>
          </p:cNvPr>
          <p:cNvCxnSpPr>
            <a:cxnSpLocks/>
          </p:cNvCxnSpPr>
          <p:nvPr/>
        </p:nvCxnSpPr>
        <p:spPr>
          <a:xfrm flipV="1">
            <a:off x="8771563" y="2148501"/>
            <a:ext cx="1224364" cy="1833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8136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Rectangle 134">
            <a:extLst>
              <a:ext uri="{FF2B5EF4-FFF2-40B4-BE49-F238E27FC236}">
                <a16:creationId xmlns:a16="http://schemas.microsoft.com/office/drawing/2014/main" id="{0DBD4729-DBDF-40A6-9BA4-E4C97EF6D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4" name="Rectangle 136">
            <a:extLst>
              <a:ext uri="{FF2B5EF4-FFF2-40B4-BE49-F238E27FC236}">
                <a16:creationId xmlns:a16="http://schemas.microsoft.com/office/drawing/2014/main" id="{55125130-F4AB-465E-8AE2-E583FCAAB2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6" name="Rectangle 138">
            <a:extLst>
              <a:ext uri="{FF2B5EF4-FFF2-40B4-BE49-F238E27FC236}">
                <a16:creationId xmlns:a16="http://schemas.microsoft.com/office/drawing/2014/main" id="{E0BA65A2-0302-4468-ADA7-9EC3F9593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47" name="Rectangle 140">
            <a:extLst>
              <a:ext uri="{FF2B5EF4-FFF2-40B4-BE49-F238E27FC236}">
                <a16:creationId xmlns:a16="http://schemas.microsoft.com/office/drawing/2014/main" id="{2F8F80BB-E8B6-43B3-9462-B4D497D28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942C8AD6-8796-482B-ACC1-6D686B08E7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7201"/>
            <a:ext cx="1240822" cy="585973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B6B3BF72-6DFA-42DA-A667-9E3A1BCFF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75059" y="457202"/>
            <a:ext cx="9970407" cy="5856457"/>
          </a:xfrm>
          <a:prstGeom prst="rect">
            <a:avLst/>
          </a:prstGeom>
          <a:noFill/>
          <a:ln w="95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Shape 129"/>
          <p:cNvSpPr>
            <a:spLocks noGrp="1"/>
          </p:cNvSpPr>
          <p:nvPr>
            <p:ph type="body" sz="half" idx="1"/>
          </p:nvPr>
        </p:nvSpPr>
        <p:spPr>
          <a:xfrm>
            <a:off x="2102673" y="4238773"/>
            <a:ext cx="8396371" cy="212843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40665" indent="-240665" defTabSz="338328">
              <a:spcBef>
                <a:spcPts val="1480"/>
              </a:spcBef>
              <a:spcAft>
                <a:spcPts val="444"/>
              </a:spcAft>
              <a:buFont typeface="Arial" panose="05020102010507070707" pitchFamily="18" charset="2"/>
              <a:buChar char="•"/>
            </a:pPr>
            <a:r>
              <a:rPr lang="en-US" sz="2400" kern="1200">
                <a:latin typeface="Arial"/>
                <a:ea typeface="+mn-ea"/>
                <a:cs typeface="Arial"/>
              </a:rPr>
              <a:t>X-Y stage sets angle around WS pivot</a:t>
            </a:r>
            <a:endParaRPr lang="en-US" sz="2400" kern="1200">
              <a:latin typeface="+mn-lt"/>
              <a:cs typeface="Calibri" panose="020F0502020204030204"/>
            </a:endParaRPr>
          </a:p>
          <a:p>
            <a:pPr marL="240665" indent="-240665" defTabSz="338328">
              <a:spcBef>
                <a:spcPts val="1480"/>
              </a:spcBef>
              <a:spcAft>
                <a:spcPts val="444"/>
              </a:spcAft>
              <a:buFont typeface="Arial" panose="05020102010507070707" pitchFamily="18" charset="2"/>
              <a:buChar char="•"/>
            </a:pPr>
            <a:r>
              <a:rPr lang="en-US" sz="2400" kern="1200">
                <a:latin typeface="Arial"/>
                <a:ea typeface="+mn-ea"/>
                <a:cs typeface="Arial"/>
              </a:rPr>
              <a:t>Third motor controls insertion/retraction through openings in TPC cathode</a:t>
            </a:r>
            <a:endParaRPr lang="en-US" sz="2400" kern="1200">
              <a:latin typeface="Arial"/>
              <a:cs typeface="Arial"/>
            </a:endParaRPr>
          </a:p>
          <a:p>
            <a:pPr marL="337820" indent="-337820" defTabSz="338328">
              <a:spcBef>
                <a:spcPts val="0"/>
              </a:spcBef>
              <a:spcAft>
                <a:spcPts val="444"/>
              </a:spcAft>
              <a:buFont typeface="Arial,Sans-Serif" panose="020B0604020202020204" pitchFamily="34" charset="0"/>
              <a:buChar char=""/>
            </a:pPr>
            <a:endParaRPr lang="en-CA" sz="2072" kern="1200">
              <a:solidFill>
                <a:schemeClr val="tx2"/>
              </a:solidFill>
              <a:latin typeface="Arial"/>
              <a:cs typeface="Arial"/>
            </a:endParaRPr>
          </a:p>
          <a:p>
            <a:pPr marL="240665" indent="-240665"/>
            <a:endParaRPr lang="en-US" sz="2800">
              <a:latin typeface="Calibri" panose="020F0502020204030204"/>
              <a:cs typeface="Calibri"/>
            </a:endParaRPr>
          </a:p>
        </p:txBody>
      </p:sp>
      <p:pic>
        <p:nvPicPr>
          <p:cNvPr id="130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9437" y="614403"/>
            <a:ext cx="2218318" cy="324468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62C48E5-1C06-07EA-8F4C-C31501813170}"/>
              </a:ext>
            </a:extLst>
          </p:cNvPr>
          <p:cNvSpPr/>
          <p:nvPr/>
        </p:nvSpPr>
        <p:spPr>
          <a:xfrm>
            <a:off x="6457371" y="933101"/>
            <a:ext cx="2411620" cy="1556176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174C150-0B46-895E-0EDF-52668BF465FF}"/>
              </a:ext>
            </a:extLst>
          </p:cNvPr>
          <p:cNvCxnSpPr/>
          <p:nvPr/>
        </p:nvCxnSpPr>
        <p:spPr>
          <a:xfrm flipH="1" flipV="1">
            <a:off x="6159187" y="1916593"/>
            <a:ext cx="934722" cy="9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FC486397-0973-81C1-9779-DB1AEF32B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0695" y="591527"/>
            <a:ext cx="2241017" cy="3745103"/>
          </a:xfrm>
          <a:prstGeom prst="rect">
            <a:avLst/>
          </a:prstGeom>
        </p:spPr>
      </p:pic>
      <p:pic>
        <p:nvPicPr>
          <p:cNvPr id="9" name="Picture 9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1D61C723-BDB6-9A7E-3396-932F373A43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6279" y="699974"/>
            <a:ext cx="4053818" cy="2940731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59BEDA5D-C05C-C96F-2E8A-FA2A5D93D62A}"/>
              </a:ext>
            </a:extLst>
          </p:cNvPr>
          <p:cNvSpPr/>
          <p:nvPr/>
        </p:nvSpPr>
        <p:spPr>
          <a:xfrm>
            <a:off x="7545433" y="2638451"/>
            <a:ext cx="281084" cy="1005231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99F3D4E-0C5C-3AF2-6C7B-70344F85FDCF}"/>
              </a:ext>
            </a:extLst>
          </p:cNvPr>
          <p:cNvCxnSpPr>
            <a:cxnSpLocks/>
          </p:cNvCxnSpPr>
          <p:nvPr/>
        </p:nvCxnSpPr>
        <p:spPr>
          <a:xfrm flipV="1">
            <a:off x="7942845" y="3136720"/>
            <a:ext cx="1352058" cy="2248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429916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ctangle 129">
            <a:extLst>
              <a:ext uri="{FF2B5EF4-FFF2-40B4-BE49-F238E27FC236}">
                <a16:creationId xmlns:a16="http://schemas.microsoft.com/office/drawing/2014/main" id="{1BB1D3B0-1E2E-48E2-ACCC-EE147A9A0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8" name="Rectangle 131">
            <a:extLst>
              <a:ext uri="{FF2B5EF4-FFF2-40B4-BE49-F238E27FC236}">
                <a16:creationId xmlns:a16="http://schemas.microsoft.com/office/drawing/2014/main" id="{4BB8B191-5BC6-486A-8E6E-13B1C9EEE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9" name="Rectangle 133">
            <a:extLst>
              <a:ext uri="{FF2B5EF4-FFF2-40B4-BE49-F238E27FC236}">
                <a16:creationId xmlns:a16="http://schemas.microsoft.com/office/drawing/2014/main" id="{06E3DE27-4115-4B5D-A9DB-3C7CDC82B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1" name="Rectangle 135">
            <a:extLst>
              <a:ext uri="{FF2B5EF4-FFF2-40B4-BE49-F238E27FC236}">
                <a16:creationId xmlns:a16="http://schemas.microsoft.com/office/drawing/2014/main" id="{FC4E03DE-1C4E-4337-B54B-247C1E94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3" name="Rectangle 137">
            <a:extLst>
              <a:ext uri="{FF2B5EF4-FFF2-40B4-BE49-F238E27FC236}">
                <a16:creationId xmlns:a16="http://schemas.microsoft.com/office/drawing/2014/main" id="{B1CC0937-4B54-4AB8-9605-7DEED9993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"/>
            <a:ext cx="12192000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9">
            <a:extLst>
              <a:ext uri="{FF2B5EF4-FFF2-40B4-BE49-F238E27FC236}">
                <a16:creationId xmlns:a16="http://schemas.microsoft.com/office/drawing/2014/main" id="{BE3EDEA1-97CC-41C2-BE54-EA64ACE7F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614407"/>
            <a:ext cx="7507794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xfrm>
            <a:off x="4401850" y="702156"/>
            <a:ext cx="7208958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Optimal Motor Kinematics Delivery</a:t>
            </a:r>
          </a:p>
        </p:txBody>
      </p:sp>
      <p:sp>
        <p:nvSpPr>
          <p:cNvPr id="137" name="Rectangle 141">
            <a:extLst>
              <a:ext uri="{FF2B5EF4-FFF2-40B4-BE49-F238E27FC236}">
                <a16:creationId xmlns:a16="http://schemas.microsoft.com/office/drawing/2014/main" id="{9926A5DB-A90A-4941-81F5-DF0E44A29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4391" y="641102"/>
            <a:ext cx="3695019" cy="2827037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Shape, rectangle&#10;&#10;Description automatically generated">
            <a:extLst>
              <a:ext uri="{FF2B5EF4-FFF2-40B4-BE49-F238E27FC236}">
                <a16:creationId xmlns:a16="http://schemas.microsoft.com/office/drawing/2014/main" id="{383F084D-353E-B2E4-110D-0CE5DA61D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105" y="4082975"/>
            <a:ext cx="3032063" cy="1836884"/>
          </a:xfrm>
          <a:prstGeom prst="rect">
            <a:avLst/>
          </a:prstGeom>
        </p:spPr>
      </p:pic>
      <p:pic>
        <p:nvPicPr>
          <p:cNvPr id="125" name="Screen Shot 2023-04-20 at 2.46.14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445" y="964153"/>
            <a:ext cx="2527757" cy="2186388"/>
          </a:xfrm>
          <a:prstGeom prst="rect">
            <a:avLst/>
          </a:prstGeom>
        </p:spPr>
      </p:pic>
      <p:sp>
        <p:nvSpPr>
          <p:cNvPr id="139" name="Rectangle 143">
            <a:extLst>
              <a:ext uri="{FF2B5EF4-FFF2-40B4-BE49-F238E27FC236}">
                <a16:creationId xmlns:a16="http://schemas.microsoft.com/office/drawing/2014/main" id="{AB1B71B9-532D-4BBD-BEBA-D028ACC08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5134" y="3557674"/>
            <a:ext cx="3695019" cy="2827037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Shape 123"/>
          <p:cNvSpPr>
            <a:spLocks noGrp="1"/>
          </p:cNvSpPr>
          <p:nvPr>
            <p:ph type="body" sz="half" idx="1"/>
          </p:nvPr>
        </p:nvSpPr>
        <p:spPr>
          <a:xfrm>
            <a:off x="4349096" y="2016373"/>
            <a:ext cx="7419971" cy="43270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spcBef>
                <a:spcPct val="20000"/>
              </a:spcBef>
              <a:buNone/>
              <a:defRPr sz="2380"/>
            </a:pPr>
            <a:endParaRPr lang="en-US" sz="2380"/>
          </a:p>
          <a:p>
            <a:pPr marL="240665" indent="-240665">
              <a:spcBef>
                <a:spcPct val="20000"/>
              </a:spcBef>
              <a:buFont typeface="Arial" panose="05020102010507070707" pitchFamily="18" charset="2"/>
              <a:buChar char="•"/>
              <a:defRPr sz="2380"/>
            </a:pPr>
            <a:r>
              <a:rPr lang="en-US" sz="2350"/>
              <a:t>Developed software that delivers fast and smooth motion </a:t>
            </a:r>
            <a:endParaRPr lang="en-US"/>
          </a:p>
          <a:p>
            <a:pPr marL="240665" indent="-240665">
              <a:spcBef>
                <a:spcPct val="20000"/>
              </a:spcBef>
              <a:buFont typeface="Arial" panose="05020102010507070707" pitchFamily="18" charset="2"/>
              <a:buChar char="•"/>
              <a:defRPr sz="2380"/>
            </a:pPr>
            <a:r>
              <a:rPr lang="en-US" sz="2350"/>
              <a:t>User need only to provide destination coordinates along with an execution time </a:t>
            </a:r>
            <a:endParaRPr lang="en-US" sz="2380"/>
          </a:p>
          <a:p>
            <a:pPr marL="240665" indent="-240665">
              <a:spcBef>
                <a:spcPct val="20000"/>
              </a:spcBef>
              <a:buFont typeface="Arial" panose="05020102010507070707" pitchFamily="18" charset="2"/>
              <a:buChar char="•"/>
              <a:defRPr sz="2380"/>
            </a:pPr>
            <a:r>
              <a:rPr lang="en-US" sz="2350"/>
              <a:t>Firmware achieves this by calculating necessary delay time between steps in real time</a:t>
            </a:r>
          </a:p>
          <a:p>
            <a:pPr marL="240665" indent="-240665">
              <a:spcBef>
                <a:spcPct val="20000"/>
              </a:spcBef>
              <a:buFont typeface="Arial" panose="05020102010507070707" pitchFamily="18" charset="2"/>
              <a:buChar char="•"/>
              <a:defRPr sz="2380"/>
            </a:pPr>
            <a:r>
              <a:rPr lang="en-US" sz="2350"/>
              <a:t>Coordinates passed to software after event reconstruction</a:t>
            </a:r>
          </a:p>
          <a:p>
            <a:pPr marL="240665" indent="-240665">
              <a:spcBef>
                <a:spcPct val="20000"/>
              </a:spcBef>
              <a:buFont typeface="Arial" panose="05020102010507070707" pitchFamily="18" charset="2"/>
              <a:buChar char="•"/>
              <a:defRPr sz="2380"/>
            </a:pPr>
            <a:endParaRPr lang="en-US" sz="2350"/>
          </a:p>
        </p:txBody>
      </p:sp>
    </p:spTree>
    <p:extLst>
      <p:ext uri="{BB962C8B-B14F-4D97-AF65-F5344CB8AC3E}">
        <p14:creationId xmlns:p14="http://schemas.microsoft.com/office/powerpoint/2010/main" val="3171324066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0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B36BEBD5-A373-4C8C-8C06-CD8007E22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2AC7AAA-F039-4011-98DE-17464A67B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EBB6A48-5C23-4CA7-F082-6CC6780A5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7225075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Performance 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5EBB90B-3A54-4B2B-9FA6-7B47E1075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4116F5-E398-4593-B279-7099177A0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C1AD6AE-28AC-4C67-A749-1BC18D86C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122DC0F-D6EF-4A88-9742-855D48E4E2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EBF891-56D1-97F3-37F8-AB78EBBBCF70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581194" y="1896533"/>
            <a:ext cx="7225074" cy="39622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54965" indent="-342900">
              <a:spcBef>
                <a:spcPct val="20000"/>
              </a:spcBef>
              <a:buFont typeface="Arial" panose="05020102010507070707" pitchFamily="18" charset="2"/>
              <a:buChar char="•"/>
            </a:pPr>
            <a:r>
              <a:rPr lang="en-US" sz="2400"/>
              <a:t>3D motion tests done by using an electronic track pad + pen touching specific points on a plane </a:t>
            </a:r>
            <a:endParaRPr lang="en-US"/>
          </a:p>
          <a:p>
            <a:pPr marL="354965" indent="-342900">
              <a:spcBef>
                <a:spcPct val="20000"/>
              </a:spcBef>
              <a:buFont typeface="Arial" panose="05020102010507070707" pitchFamily="18" charset="2"/>
              <a:buChar char="•"/>
            </a:pPr>
            <a:r>
              <a:rPr lang="en-US" sz="2400"/>
              <a:t>Physical positions on pad corresponds to cursor location on screen in pixels </a:t>
            </a:r>
          </a:p>
          <a:p>
            <a:pPr marL="354965" indent="-342900">
              <a:spcBef>
                <a:spcPct val="20000"/>
              </a:spcBef>
              <a:buFont typeface="Arial" panose="05020102010507070707" pitchFamily="18" charset="2"/>
              <a:buChar char="•"/>
            </a:pPr>
            <a:r>
              <a:rPr lang="en-US" sz="2400"/>
              <a:t>Compare programmed destination points with positioning feedback from track pad</a:t>
            </a:r>
          </a:p>
          <a:p>
            <a:pPr marL="354965" indent="-342900">
              <a:spcBef>
                <a:spcPct val="20000"/>
              </a:spcBef>
              <a:buFont typeface="Arial,Sans-Serif" panose="05020102010507070707" pitchFamily="18" charset="2"/>
              <a:buChar char="•"/>
            </a:pPr>
            <a:r>
              <a:rPr lang="en-US" sz="2400">
                <a:latin typeface="Arial"/>
                <a:cs typeface="Arial"/>
              </a:rPr>
              <a:t>Dial indicator testing on each individual axis shows motion is faithful to 0.01 mm</a:t>
            </a:r>
          </a:p>
          <a:p>
            <a:pPr marL="354965" indent="-342900">
              <a:spcBef>
                <a:spcPct val="20000"/>
              </a:spcBef>
              <a:buFont typeface="Arial" panose="05020102010507070707" pitchFamily="18" charset="2"/>
              <a:buChar char="•"/>
            </a:pPr>
            <a:endParaRPr lang="en-US" sz="2400"/>
          </a:p>
        </p:txBody>
      </p:sp>
      <p:pic>
        <p:nvPicPr>
          <p:cNvPr id="6" name="pasted-image.png" descr="A picture containing floor, indoor, chair, table">
            <a:extLst>
              <a:ext uri="{FF2B5EF4-FFF2-40B4-BE49-F238E27FC236}">
                <a16:creationId xmlns:a16="http://schemas.microsoft.com/office/drawing/2014/main" id="{2EA31898-8DC8-CEAB-FA96-25F07F280C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8" r="14325"/>
          <a:stretch/>
        </p:blipFill>
        <p:spPr>
          <a:xfrm>
            <a:off x="8042147" y="600075"/>
            <a:ext cx="3695828" cy="5792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1448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20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Dividend</vt:lpstr>
      <vt:lpstr>PowerPoint Presentation</vt:lpstr>
      <vt:lpstr>Neutrinos</vt:lpstr>
      <vt:lpstr>Neutrino-less Double Beta Decay </vt:lpstr>
      <vt:lpstr>Barium Tagging</vt:lpstr>
      <vt:lpstr>Ion extraction at Carleton</vt:lpstr>
      <vt:lpstr>Displacement device</vt:lpstr>
      <vt:lpstr>PowerPoint Presentation</vt:lpstr>
      <vt:lpstr>Optimal Motor Kinematics Delivery</vt:lpstr>
      <vt:lpstr>Performance </vt:lpstr>
      <vt:lpstr>Star Test</vt:lpstr>
      <vt:lpstr>ION Collection efficiency</vt:lpstr>
      <vt:lpstr>ION Collection Efficiency</vt:lpstr>
      <vt:lpstr>PowerPoint Presentation</vt:lpstr>
      <vt:lpstr>PowerPoint Presentation</vt:lpstr>
      <vt:lpstr>Conclusions + Future work</vt:lpstr>
      <vt:lpstr>Thank you!</vt:lpstr>
      <vt:lpstr>Extras</vt:lpstr>
      <vt:lpstr>Time Projection Chamber (TPC)</vt:lpstr>
      <vt:lpstr>Track Pad Calibration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20</cp:revision>
  <dcterms:created xsi:type="dcterms:W3CDTF">2023-05-16T17:35:09Z</dcterms:created>
  <dcterms:modified xsi:type="dcterms:W3CDTF">2023-06-21T12:43:15Z</dcterms:modified>
</cp:coreProperties>
</file>

<file path=docProps/thumbnail.jpeg>
</file>